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46.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89" r:id="rId2"/>
    <p:sldId id="270" r:id="rId3"/>
    <p:sldId id="271" r:id="rId4"/>
    <p:sldId id="283" r:id="rId5"/>
    <p:sldId id="286" r:id="rId6"/>
    <p:sldId id="285" r:id="rId7"/>
    <p:sldId id="288" r:id="rId8"/>
    <p:sldId id="272" r:id="rId9"/>
    <p:sldId id="273" r:id="rId10"/>
    <p:sldId id="282" r:id="rId11"/>
    <p:sldId id="274" r:id="rId12"/>
    <p:sldId id="281" r:id="rId13"/>
    <p:sldId id="275" r:id="rId14"/>
    <p:sldId id="280" r:id="rId15"/>
    <p:sldId id="276" r:id="rId16"/>
    <p:sldId id="279" r:id="rId17"/>
    <p:sldId id="277" r:id="rId18"/>
    <p:sldId id="290" r:id="rId19"/>
    <p:sldId id="278" r:id="rId2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5274" autoAdjust="0"/>
  </p:normalViewPr>
  <p:slideViewPr>
    <p:cSldViewPr>
      <p:cViewPr>
        <p:scale>
          <a:sx n="93" d="100"/>
          <a:sy n="93" d="100"/>
        </p:scale>
        <p:origin x="-516" y="-318"/>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6/27/2014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6/27/2014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a:t>2</a:t>
            </a:fld>
            <a:endParaRPr lang="en-US"/>
          </a:p>
        </p:txBody>
      </p:sp>
    </p:spTree>
    <p:extLst>
      <p:ext uri="{BB962C8B-B14F-4D97-AF65-F5344CB8AC3E}">
        <p14:creationId xmlns:p14="http://schemas.microsoft.com/office/powerpoint/2010/main" val="1629165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a:t>Click to edit Master title style</a:t>
            </a: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Click to edit Master subtitle style</a:t>
            </a: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AFE8FB1-0A7A-443E-AAF7-31D4FA1AA312}" type="datetimeFigureOut">
              <a:rPr lang="en-US"/>
              <a:t>6/27/2014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a:t>Click to edit Master title style</a:t>
            </a: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AFE8FB1-0A7A-443E-AAF7-31D4FA1AA312}" type="datetimeFigureOut">
              <a:rPr lang="en-US"/>
              <a:t>6/27/2014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a:t>Click to edit Master title style</a:t>
            </a: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AFE8FB1-0A7A-443E-AAF7-31D4FA1AA312}" type="datetimeFigureOut">
              <a:rPr lang="en-US"/>
              <a:t>6/27/2014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a:t>Click to edit Master title style</a:t>
            </a: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6/27/2014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a:t>Click to edit Master title style</a:t>
            </a: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9AFE8FB1-0A7A-443E-AAF7-31D4FA1AA312}" type="datetimeFigureOut">
              <a:rPr lang="en-US"/>
              <a:t>6/27/2014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a:t>Click to edit Master title style</a:t>
            </a: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9AFE8FB1-0A7A-443E-AAF7-31D4FA1AA312}" type="datetimeFigureOut">
              <a:rPr lang="en-US"/>
              <a:t>6/27/2014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9AFE8FB1-0A7A-443E-AAF7-31D4FA1AA312}" type="datetimeFigureOut">
              <a:rPr lang="en-US"/>
              <a:t>6/27/2014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6/27/2014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a:t>Click to edit Master title style</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6/27/2014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a:t>Click to edit Master title style</a:t>
            </a: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a:t>Click icon to add picture</a:t>
            </a: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6/27/2014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6/27/2014</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g"/><Relationship Id="rId7" Type="http://schemas.openxmlformats.org/officeDocument/2006/relationships/image" Target="../media/image37.jpeg"/><Relationship Id="rId2" Type="http://schemas.openxmlformats.org/officeDocument/2006/relationships/image" Target="../media/image32.jp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hyperlink" Target="mailto:ljphillips@wcs.k12.va.us" TargetMode="External"/><Relationship Id="rId1" Type="http://schemas.openxmlformats.org/officeDocument/2006/relationships/slideLayout" Target="../slideLayouts/slideLayout4.xml"/><Relationship Id="rId5" Type="http://schemas.openxmlformats.org/officeDocument/2006/relationships/hyperlink" Target="mailto:vleonard@wcs.k12.va.us" TargetMode="External"/><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idx="1"/>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
            <a:ext cx="12188825" cy="6858369"/>
          </a:xfrm>
          <a:prstGeom prst="rect">
            <a:avLst/>
          </a:prstGeom>
        </p:spPr>
      </p:pic>
    </p:spTree>
    <p:extLst>
      <p:ext uri="{BB962C8B-B14F-4D97-AF65-F5344CB8AC3E}">
        <p14:creationId xmlns:p14="http://schemas.microsoft.com/office/powerpoint/2010/main" val="8717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Got Some Roots?</a:t>
            </a:r>
            <a:endParaRPr lang="en-US" b="1" dirty="0"/>
          </a:p>
        </p:txBody>
      </p:sp>
      <p:sp>
        <p:nvSpPr>
          <p:cNvPr id="3" name="Content Placeholder 2"/>
          <p:cNvSpPr>
            <a:spLocks noGrp="1"/>
          </p:cNvSpPr>
          <p:nvPr>
            <p:ph sz="half" idx="1"/>
          </p:nvPr>
        </p:nvSpPr>
        <p:spPr>
          <a:xfrm>
            <a:off x="1217613" y="1632527"/>
            <a:ext cx="5028198" cy="4539673"/>
          </a:xfrm>
        </p:spPr>
        <p:txBody>
          <a:bodyPr>
            <a:normAutofit fontScale="70000" lnSpcReduction="20000"/>
          </a:bodyPr>
          <a:lstStyle/>
          <a:p>
            <a:pPr marL="0" indent="0" algn="ctr">
              <a:buNone/>
            </a:pPr>
            <a:r>
              <a:rPr lang="en-US" b="1" dirty="0" smtClean="0">
                <a:solidFill>
                  <a:srgbClr val="00B0F0"/>
                </a:solidFill>
              </a:rPr>
              <a:t>ROOTS TREE</a:t>
            </a:r>
          </a:p>
          <a:p>
            <a:r>
              <a:rPr lang="en-US" dirty="0" smtClean="0"/>
              <a:t>It is possible to create an amazing “</a:t>
            </a:r>
            <a:r>
              <a:rPr lang="en-US" dirty="0" err="1" smtClean="0"/>
              <a:t>Whomping</a:t>
            </a:r>
            <a:r>
              <a:rPr lang="en-US" dirty="0" smtClean="0"/>
              <a:t> Tree” out of a common grocery store brown paper bag.  </a:t>
            </a:r>
          </a:p>
          <a:p>
            <a:r>
              <a:rPr lang="en-US" dirty="0" smtClean="0"/>
              <a:t>While some educators think the tree is fun to decorate when the leaves start changing, middle school classrooms can create root trees!  Directions can be found on the LUSLI website.</a:t>
            </a:r>
          </a:p>
          <a:p>
            <a:r>
              <a:rPr lang="en-US" dirty="0" smtClean="0"/>
              <a:t>Prepare the tree. Choose a root, and define it.  Then write words you know or look up that have the root!  It’s a lot of fun.  </a:t>
            </a:r>
          </a:p>
          <a:p>
            <a:r>
              <a:rPr lang="en-US" dirty="0" smtClean="0"/>
              <a:t>Students think deeply about the task at hand and learn roots while collaborating with other students.  The tree is not a “throw-away” item, and parents are very impressed with your artistic abilities to give students multiple ways to master vocabulary.</a:t>
            </a:r>
            <a:endParaRPr lang="en-US" dirty="0"/>
          </a:p>
        </p:txBody>
      </p:sp>
      <p:pic>
        <p:nvPicPr>
          <p:cNvPr id="1026" name="Picture 2" descr="http://familyfun.go.com/assets/cms/crafts/steps/paper-bag-tree-halloween-craft-step5-photo-150-FF1006PARTA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87561">
            <a:off x="6588283" y="1944526"/>
            <a:ext cx="2057400" cy="2057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s://encrypted-tbn3.gstatic.com/images?q=tbn:ANd9GcQbDFG-vPkksjKvkZC1pF_KNDQid5ycBzm6RrgsS_16ceRYa0Yy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4212" y="3705226"/>
            <a:ext cx="3152284" cy="2361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AutoShape 6" descr="data:image/jpeg;base64,/9j/4AAQSkZJRgABAQAAAQABAAD/2wCEAAkGBwgTBhIUERIWFBMXGB8ZGBgYGRwfGxkgIB0aIBwZHiQaHyogGBwmICIgJDMmKCouLjAyGyI4OTcsOyotLi8BCgoKBQUFDgUFDisZExkrKysrKysrKysrKysrKysrKysrKysrKysrKysrKysrKysrKysrKysrKysrKysrKysrK//AABEIALQAoAMBIgACEQEDEQH/xAAbAAEAAwEBAQEAAAAAAAAAAAAABAUGAwcCAf/EADYQAAICAQMDAwEGBQIHAAAAAAECAAMRBBIhBRMxBiJBURQyQmFxkRYjUmKBBxUzU4KSodHh/8QAFAEBAAAAAAAAAAAAAAAAAAAAAP/EABQRAQAAAAAAAAAAAAAAAAAAAAD/2gAMAwEAAhEDEQA/APcYiICIiAiIgIiZn/UG65eiV7C4J1WnUhGKswa5Ay5BGNwJHn5gaaJ59q6+q0U0pdZZXTqOoAY7rM1dRQlazZnK7rVA88dzaD4kGzXas311K91tK9VelNthDWINM7GveWG8LZuHLfgx5ED0+J5hXbc/orTWtbaLDra68d6wPWjasKaHIYbmVTsJPPHmel0UolQVc4HjJJP7kkmB0iIgIiICIiAiIgIiICIiAiIgJzvopdQHVWAIYBgDgg5B5+QeQZHt6poVPusA94r/AOojIX9cczlqet9MrD77QNjKjeSQznCLgDJJPAAgTdRRS9JSxVdDwVYAg/kQeDOaaHRiutRUgWs5QBRhDgjK8e04JHH1MiDr/SvsTW95e2r9ticgh8gbCCM78kDbjPMH1B0r7Mj90FXc1ptBJZxuymAM7htbIxkYMCV9g0WCO1XguLD7Ry4IIc8csCBz54Ekyof1N0caZLO7lHO1WCsQW3bduQMBt3G3zn4lnRaj1Blzg+Mgg/sQCIHSIiAiIgIiICIiAiIgIiICIiBkeqdI1dj2gIcNqS4PHjsYDf8AdgSs6h0Pqz6ZsVkWPfpLWI28Fbi9hGePYOf/AHPQYgY3qfpm2pqbat+oddaNVcGK7nzW1XtACqNoKkD+z6yvPQOrNra7VRqt/Um1H4S1SfZnqDMDkZZgDj++ehRA8+0/Req/wjVS1Ld9NellhyMWAapbHvXnhWGW2+R4noMRAREQEREBERAREQEREBERAREQKvTdY39M7y02bNu4fdyfyADeZG1vqjSJpTYqPYncqqUptwzWsqqBuI8FhnPjM/Ok9K1dHTNipSLQm0WgnJP1b2A4/wAnwJB1/pXUN0kadHXtrfTaCxYNhLFewZUcE4OMfJ+IEoer9J2WzVaLV1H2bs4XebCoYAENtI2HdnPjOfE/D6u0u2sLVabH1B0xr9gZLAjOQ2W242rkEE53COqemK+zQdIErsp1H2gBs7bGKsjhzy2WVj7uSDjg4xK7+DtU91b22LvbWnVXBGdQB2WqVK2GGJA2cnGcMePECa/rKn/bUuGnuKtd9nIzWCtnd7Ww5f8Ar+RkYmjodzUCylCfKkgkfsSJkaPSetX01Vpd9ZFWqrtRuctWly2e/jm0gEE/J5yM8bKAiIgIiICIiAiIgIiICIlTrdVrl6tVUrV4sDkEoxK7AvBw43Zz+XiBbRM/o+uXtrlX+W2bXrKKDvULuw59x4OB8DzPzT9fua2/KKFVHek8+8ISGzz9cePiBoYmY0nqbUPUxWoMy0dwoM53bsY/QjB+vM49W9UXV9C7yWadgbqa95DBUFjqrM6lhjaDn73OPiBrYmI0vrHWvpgqLTZY+s+y1XLu7LgJ3GuAySQoDLtDHLLjcPj51XrHWoqo5opsGtOkttcE1AdlrVsALqRkbRgtwSRk8EhuYmG/inrLen6dSnYAfULp8Gt2D7r+0t6HuLhCCHC4Of6uczaaZbhQosZWfHJVSqk/kCzEfuYHWIiAiIgIiICIiAiIgJFv0SNr6rSTurDAD4O7bnP7SVECrHRKQBtd1YO7hhjI3kll8Y28/wDgTkPTmjFFaqXGxWTO7OQy4bzkD68AciXMQKujoenS/ejOrdoVZGPAxhvH3uB+Uj6v0zpbAd7vuNtVpYbQSaXDoOFxjI54zz5l5ECv6z0ijUVVhiyNW4srdcbkYZGRkEeCQQRyCZAp9J6JXqbe7OmobUsxK5sdkas7uMY2tgAY+6JfxAz1PpHRL0ldOLLO0moW+tcr/L22Cxal9vFYIwB5A4zNDEQEREBERAREQEREBERAREQEREBMz/qDdcvRK9hcE6rTqQjFWYNcgZcgjG4Ejz8zTTnfRS6gOqsAQwDAHBByDz8g8gwMFq6+q0U0pdZZXTqOoAY7rM1dRQlazZnK7rVA88dzaD4kGzXas311K91tK9VelNthDWINM7GveWG8LZuHLfgx5E9L1FFL0lLFV0PBVgCD+RB4M5podGK61FSBazlAFGEOCMrx7TgkcfUwPOK7bn9Faa1rbRYdbXXjvWB60bVhTQ5DDcyqdhJ548zQ9Y1LV6/+W9gTTKpKguQ+5ssGPOcIPxH5ml+waLBHarwXFh9o5cEEOeOWBA588CdezVhvaPd97ge745+vEDK236j/AHCxgzbRqq1DB2yAVr9oT7pU555+TxJ+jutPQNUSzZD34OTkYZ8YPxj4luuh0YtDCpAw8MFGfp5xnxPwaDRiwsKk3HOTtGTnzk45zAien0u+wIzj7yIc9xnLceSGA2n9M+fylpOOn0mmrz260TPnaoGceM48ztAREQEREBERAREQERECFR1XQvWStgIC788j2/1DI5H5ifF3Wunppe4z4TKgEq3Jc4QDj3EngY+olBo+m649NpU1spq09qEHHuZwAFHPPifHWuma2z05RXWtvcW7Ss27HtCWoXZc8HaAT8+B5gX46/0r7E1veXtq/bYnIIfIGwgjO/JA24zzB9QdK+zI/dBV3NabQSWcbspgDO4bWyMZGDKDqfpm2pqbat+oddaNVcGK7nzW1XtACqNoKkD+z6yvPQOrNra7VRqt/Um1H4S1SfZnqDMDkZZgDj++Bq39TdHGmSzu5RztVgrEFt23bkDAbdxt85+JJPV9AKyTYFA253AqRuyFyGAIzg+ZjNP0Xqv8I1UtS3fTXpZYcjFgGqWx7154VhltvkeJddX6XqLNbqP5ZZHbT/TkKzb/ANgYF82v0oVyXHsba35E4wPzPI/efem1NNiEo2cHB+oP0IPIMzOh6V1BEJcFympD/GbEFYQH9fn9RL3pL60rZ3c43+zcACVwOSF4znMCfERAREQEREBERAREqNdbqh1mmtbCFsFhPtXjaExjI/P5zAt4mb0PV9U2vVd24m61Sm3ACIWAYHHJHtB5PmfOn63rC1zHGxq7HoOP+WSDn+rPDQNNEyeg691KwMqqDaun37ceX3DB/QqQcTh1f1HqE6NvruO7v0VsGqxZWLLFR8jkMcE44+PmBs4mHXr/AFvtJWeDdrvs9V1lRUmoVmw2bDjLe10BwAeGxjicdR6o6ktq1PYFKa86Wy1EyWTsNcrBcEBvug8EcE8Z4DfRMCvX+sN6W0+pF2DZqUpUhE22VvqBWtuCCVY1kHGcZ+JedR6nrKtaiht6VhWvZgMkO20eAAuBk+PiBoolT3dV/v8A2u4dnb7n3Vz9/G3x4x/mQeldU119VChgrtSbWbaDk7toAHwPrA0kTIXep9VsrfaAjacu3GdrZIU/puwMfnNP06136fUzeWRSf1IBMCRERAREQEREBOFukpbV12Ee5AwXn+rGf18Cd4gV7dH0fbAwRh2sBBOQzZ3c/Q5PE+B0DpgrULWF2grleCQVKnJHLcfWWcQICdH0YfIBB7YqyGIO0YxyPnjzOWo6BoHTDhmO+uwksclqmDV8/QEeJ9ajrmhQncxGLBUeD94gMB+mD5nHV+pem19zczEpYlZAUn3WNtRR9ctxAmdU6Zpb6AtoJ2sHUgkMrKchgRyDIlPpvpiirCnNdxvBLEk2MrKXY/i4Yjn8voJ8D1R0v7Kz7mBW3sFCjb+4cYTbjJJBB+mDnxPw+qOmdmsguS9xoCBDvFihmKEfhICk88fvA+q/THSl0XaCkV98agLuOA4cWZH0XeM7fEk39F6e7WF6wxs8k8kcY9pP3f8AEgv6t6YNEluLCjWdrIrPFm/t9sjyG38SdZ1fSrdUj7le37qkc/5+kDvXoqRqhYM7gnbyT+HOf3z8yOvRdGNPWihlCKVUhiDtPkZ+RP1utaEXOpY7kdUYYPBc4X9Rn5n3R1Op9W1YV9y43Ar43Zxn9cGB82dH0JBynHb7WB425zj9c/Ml0VIlCqvhQAP0AwJ0iAiIgIiICIiAiIgIiIGY6j0LVWPYMDDXl/P4eyUB/XdK3XemOpvpSON7XaWxiGAP8u4vaR9CB4m5iBleqemCgos0o3WV6salw7HNpKNW3uPhgjcfHtA4HIrv4W6m+qS1sVs/UG1ThGGa0+ztSoBxhm4UnjHuI5xk7uIGGo9NdUHparTlVNlesrtL7v8AiquoWxrT9HYZJH1zLfqvSNfbqb3Uop2qKsgk+07gQQw25b6g+JoogZTU9A1b602gBWN6ORnymKyQfzDKSP8A7LvSaS1etaiw42utYXn+nfn9PIlhEBERAREQEREBERAREQEREBERAREQEREBERAREQEREBERA//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wgTBhIUERIWFBMXGB8ZGBgYGRwfGxkgIB0aIBwZHiQaHyogGBwmICIgJDMmKCouLjAyGyI4OTcsOyotLi8BCgoKBQUFDgUFDisZExkrKysrKysrKysrKysrKysrKysrKysrKysrKysrKysrKysrKysrKysrKysrKysrKysrK//AABEIALQAoAMBIgACEQEDEQH/xAAbAAEAAwEBAQEAAAAAAAAAAAAABAUGAwcCAf/EADYQAAICAQMDAwEGBQIHAAAAAAECAAMRBBIhBRMxBiJBURQyQmFxkRYjUmKBBxUzU4KSodHh/8QAFAEBAAAAAAAAAAAAAAAAAAAAAP/EABQRAQAAAAAAAAAAAAAAAAAAAAD/2gAMAwEAAhEDEQA/APcYiICIiAiIgIiZn/UG65eiV7C4J1WnUhGKswa5Ay5BGNwJHn5gaaJ59q6+q0U0pdZZXTqOoAY7rM1dRQlazZnK7rVA88dzaD4kGzXas311K91tK9VelNthDWINM7GveWG8LZuHLfgx5ED0+J5hXbc/orTWtbaLDra68d6wPWjasKaHIYbmVTsJPPHmel0UolQVc4HjJJP7kkmB0iIgIiICIiAiIgIiICIiAiIgJzvopdQHVWAIYBgDgg5B5+QeQZHt6poVPusA94r/AOojIX9cczlqet9MrD77QNjKjeSQznCLgDJJPAAgTdRRS9JSxVdDwVYAg/kQeDOaaHRiutRUgWs5QBRhDgjK8e04JHH1MiDr/SvsTW95e2r9ticgh8gbCCM78kDbjPMH1B0r7Mj90FXc1ptBJZxuymAM7htbIxkYMCV9g0WCO1XguLD7Ry4IIc8csCBz54Ekyof1N0caZLO7lHO1WCsQW3bduQMBt3G3zn4lnRaj1Blzg+Mgg/sQCIHSIiAiIgIiICIiAiIgIiICIiBkeqdI1dj2gIcNqS4PHjsYDf8AdgSs6h0Pqz6ZsVkWPfpLWI28Fbi9hGePYOf/AHPQYgY3qfpm2pqbat+oddaNVcGK7nzW1XtACqNoKkD+z6yvPQOrNra7VRqt/Um1H4S1SfZnqDMDkZZgDj++ehRA8+0/Req/wjVS1Ld9NellhyMWAapbHvXnhWGW2+R4noMRAREQEREBERAREQEREBERAREQKvTdY39M7y02bNu4fdyfyADeZG1vqjSJpTYqPYncqqUptwzWsqqBuI8FhnPjM/Ok9K1dHTNipSLQm0WgnJP1b2A4/wAnwJB1/pXUN0kadHXtrfTaCxYNhLFewZUcE4OMfJ+IEoer9J2WzVaLV1H2bs4XebCoYAENtI2HdnPjOfE/D6u0u2sLVabH1B0xr9gZLAjOQ2W242rkEE53COqemK+zQdIErsp1H2gBs7bGKsjhzy2WVj7uSDjg4xK7+DtU91b22LvbWnVXBGdQB2WqVK2GGJA2cnGcMePECa/rKn/bUuGnuKtd9nIzWCtnd7Ww5f8Ar+RkYmjodzUCylCfKkgkfsSJkaPSetX01Vpd9ZFWqrtRuctWly2e/jm0gEE/J5yM8bKAiIgIiICIiAiIgIiICIlTrdVrl6tVUrV4sDkEoxK7AvBw43Zz+XiBbRM/o+uXtrlX+W2bXrKKDvULuw59x4OB8DzPzT9fua2/KKFVHek8+8ISGzz9cePiBoYmY0nqbUPUxWoMy0dwoM53bsY/QjB+vM49W9UXV9C7yWadgbqa95DBUFjqrM6lhjaDn73OPiBrYmI0vrHWvpgqLTZY+s+y1XLu7LgJ3GuAySQoDLtDHLLjcPj51XrHWoqo5opsGtOkttcE1AdlrVsALqRkbRgtwSRk8EhuYmG/inrLen6dSnYAfULp8Gt2D7r+0t6HuLhCCHC4Of6uczaaZbhQosZWfHJVSqk/kCzEfuYHWIiAiIgIiICIiAiIgJFv0SNr6rSTurDAD4O7bnP7SVECrHRKQBtd1YO7hhjI3kll8Y28/wDgTkPTmjFFaqXGxWTO7OQy4bzkD68AciXMQKujoenS/ejOrdoVZGPAxhvH3uB+Uj6v0zpbAd7vuNtVpYbQSaXDoOFxjI54zz5l5ECv6z0ijUVVhiyNW4srdcbkYZGRkEeCQQRyCZAp9J6JXqbe7OmobUsxK5sdkas7uMY2tgAY+6JfxAz1PpHRL0ldOLLO0moW+tcr/L22Cxal9vFYIwB5A4zNDEQEREBERAREQEREBERAREQEREBMz/qDdcvRK9hcE6rTqQjFWYNcgZcgjG4Ejz8zTTnfRS6gOqsAQwDAHBByDz8g8gwMFq6+q0U0pdZZXTqOoAY7rM1dRQlazZnK7rVA88dzaD4kGzXas311K91tK9VelNthDWINM7GveWG8LZuHLfgx5E9L1FFL0lLFV0PBVgCD+RB4M5podGK61FSBazlAFGEOCMrx7TgkcfUwPOK7bn9Faa1rbRYdbXXjvWB60bVhTQ5DDcyqdhJ548zQ9Y1LV6/+W9gTTKpKguQ+5ssGPOcIPxH5ml+waLBHarwXFh9o5cEEOeOWBA588CdezVhvaPd97ge745+vEDK236j/AHCxgzbRqq1DB2yAVr9oT7pU555+TxJ+jutPQNUSzZD34OTkYZ8YPxj4luuh0YtDCpAw8MFGfp5xnxPwaDRiwsKk3HOTtGTnzk45zAien0u+wIzj7yIc9xnLceSGA2n9M+fylpOOn0mmrz260TPnaoGceM48ztAREQEREBERAREQERECFR1XQvWStgIC788j2/1DI5H5ifF3Wunppe4z4TKgEq3Jc4QDj3EngY+olBo+m649NpU1spq09qEHHuZwAFHPPifHWuma2z05RXWtvcW7Ss27HtCWoXZc8HaAT8+B5gX46/0r7E1veXtq/bYnIIfIGwgjO/JA24zzB9QdK+zI/dBV3NabQSWcbspgDO4bWyMZGDKDqfpm2pqbat+oddaNVcGK7nzW1XtACqNoKkD+z6yvPQOrNra7VRqt/Um1H4S1SfZnqDMDkZZgDj++Bq39TdHGmSzu5RztVgrEFt23bkDAbdxt85+JJPV9AKyTYFA253AqRuyFyGAIzg+ZjNP0Xqv8I1UtS3fTXpZYcjFgGqWx7154VhltvkeJddX6XqLNbqP5ZZHbT/TkKzb/ANgYF82v0oVyXHsba35E4wPzPI/efem1NNiEo2cHB+oP0IPIMzOh6V1BEJcFympD/GbEFYQH9fn9RL3pL60rZ3c43+zcACVwOSF4znMCfERAREQEREBERAREqNdbqh1mmtbCFsFhPtXjaExjI/P5zAt4mb0PV9U2vVd24m61Sm3ACIWAYHHJHtB5PmfOn63rC1zHGxq7HoOP+WSDn+rPDQNNEyeg691KwMqqDaun37ceX3DB/QqQcTh1f1HqE6NvruO7v0VsGqxZWLLFR8jkMcE44+PmBs4mHXr/AFvtJWeDdrvs9V1lRUmoVmw2bDjLe10BwAeGxjicdR6o6ktq1PYFKa86Wy1EyWTsNcrBcEBvug8EcE8Z4DfRMCvX+sN6W0+pF2DZqUpUhE22VvqBWtuCCVY1kHGcZ+JedR6nrKtaiht6VhWvZgMkO20eAAuBk+PiBoolT3dV/v8A2u4dnb7n3Vz9/G3x4x/mQeldU119VChgrtSbWbaDk7toAHwPrA0kTIXep9VsrfaAjacu3GdrZIU/puwMfnNP06136fUzeWRSf1IBMCRERAREQEREBOFukpbV12Ee5AwXn+rGf18Cd4gV7dH0fbAwRh2sBBOQzZ3c/Q5PE+B0DpgrULWF2grleCQVKnJHLcfWWcQICdH0YfIBB7YqyGIO0YxyPnjzOWo6BoHTDhmO+uwksclqmDV8/QEeJ9ajrmhQncxGLBUeD94gMB+mD5nHV+pem19zczEpYlZAUn3WNtRR9ctxAmdU6Zpb6AtoJ2sHUgkMrKchgRyDIlPpvpiirCnNdxvBLEk2MrKXY/i4Yjn8voJ8D1R0v7Kz7mBW3sFCjb+4cYTbjJJBB+mDnxPw+qOmdmsguS9xoCBDvFihmKEfhICk88fvA+q/THSl0XaCkV98agLuOA4cWZH0XeM7fEk39F6e7WF6wxs8k8kcY9pP3f8AEgv6t6YNEluLCjWdrIrPFm/t9sjyG38SdZ1fSrdUj7le37qkc/5+kDvXoqRqhYM7gnbyT+HOf3z8yOvRdGNPWihlCKVUhiDtPkZ+RP1utaEXOpY7kdUYYPBc4X9Rn5n3R1Op9W1YV9y43Ar43Zxn9cGB82dH0JBynHb7WB425zj9c/Ml0VIlCqvhQAP0AwJ0iAiIgIiICIiAiIgIiIGY6j0LVWPYMDDXl/P4eyUB/XdK3XemOpvpSON7XaWxiGAP8u4vaR9CB4m5iBleqemCgos0o3WV6salw7HNpKNW3uPhgjcfHtA4HIrv4W6m+qS1sVs/UG1ThGGa0+ztSoBxhm4UnjHuI5xk7uIGGo9NdUHparTlVNlesrtL7v8AiquoWxrT9HYZJH1zLfqvSNfbqb3Uop2qKsgk+07gQQw25b6g+JoogZTU9A1b602gBWN6ORnymKyQfzDKSP8A7LvSaS1etaiw42utYXn+nfn9PIlhEBERAREQEREBERAREQEREBERAREQEREBERAREQEREBERA//Z"/>
          <p:cNvSpPr>
            <a:spLocks noChangeAspect="1" noChangeArrowheads="1"/>
          </p:cNvSpPr>
          <p:nvPr/>
        </p:nvSpPr>
        <p:spPr bwMode="auto">
          <a:xfrm>
            <a:off x="307974" y="7937"/>
            <a:ext cx="1287459" cy="12874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thehistoryofenglish.com/pics/creation_affix.gif"/>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522177">
            <a:off x="8947758" y="1408222"/>
            <a:ext cx="1941496" cy="2184182"/>
          </a:xfrm>
          <a:prstGeom prst="rect">
            <a:avLst/>
          </a:prstGeom>
          <a:noFill/>
          <a:ln w="28575">
            <a:solidFill>
              <a:schemeClr val="bg1"/>
            </a:solidFill>
          </a:ln>
          <a:scene3d>
            <a:camera prst="perspectiveLeft"/>
            <a:lightRig rig="threePt" dir="t"/>
          </a:scene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13912" y="6172200"/>
            <a:ext cx="1905000" cy="203133"/>
          </a:xfrm>
          <a:prstGeom prst="rect">
            <a:avLst/>
          </a:prstGeom>
          <a:noFill/>
        </p:spPr>
        <p:txBody>
          <a:bodyPr wrap="square" rtlCol="0">
            <a:spAutoFit/>
          </a:bodyPr>
          <a:lstStyle/>
          <a:p>
            <a:pPr>
              <a:lnSpc>
                <a:spcPct val="90000"/>
              </a:lnSpc>
            </a:pPr>
            <a:r>
              <a:rPr lang="en-US" sz="800" i="1" dirty="0" smtClean="0"/>
              <a:t>Source: pikadillycharm.blogspot.com</a:t>
            </a:r>
            <a:endParaRPr lang="en-US" sz="800" i="1" dirty="0"/>
          </a:p>
        </p:txBody>
      </p:sp>
    </p:spTree>
    <p:extLst>
      <p:ext uri="{BB962C8B-B14F-4D97-AF65-F5344CB8AC3E}">
        <p14:creationId xmlns:p14="http://schemas.microsoft.com/office/powerpoint/2010/main" val="48957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Fading Fiction?</a:t>
            </a:r>
            <a:endParaRPr lang="en-US" b="1" dirty="0"/>
          </a:p>
        </p:txBody>
      </p:sp>
      <p:pic>
        <p:nvPicPr>
          <p:cNvPr id="4" name="Content Placeholder 3"/>
          <p:cNvPicPr>
            <a:picLocks noGrp="1" noChangeAspect="1"/>
          </p:cNvPicPr>
          <p:nvPr>
            <p:ph sz="half" idx="1"/>
          </p:nvPr>
        </p:nvPicPr>
        <p:blipFill>
          <a:blip r:embed="rId2"/>
          <a:stretch>
            <a:fillRect/>
          </a:stretch>
        </p:blipFill>
        <p:spPr>
          <a:xfrm rot="20930968">
            <a:off x="513638" y="1923326"/>
            <a:ext cx="2624915" cy="1927357"/>
          </a:xfrm>
          <a:prstGeom prst="rect">
            <a:avLst/>
          </a:prstGeom>
          <a:ln>
            <a:solidFill>
              <a:schemeClr val="bg1"/>
            </a:solidFill>
          </a:ln>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80412" y="1857773"/>
            <a:ext cx="3043848" cy="3581943"/>
          </a:xfrm>
        </p:spPr>
      </p:pic>
      <p:pic>
        <p:nvPicPr>
          <p:cNvPr id="6" name="Picture 5"/>
          <p:cNvPicPr>
            <a:picLocks noChangeAspect="1"/>
          </p:cNvPicPr>
          <p:nvPr/>
        </p:nvPicPr>
        <p:blipFill>
          <a:blip r:embed="rId4"/>
          <a:stretch>
            <a:fillRect/>
          </a:stretch>
        </p:blipFill>
        <p:spPr>
          <a:xfrm rot="21032198">
            <a:off x="841791" y="2401789"/>
            <a:ext cx="2895600" cy="2245567"/>
          </a:xfrm>
          <a:prstGeom prst="rect">
            <a:avLst/>
          </a:prstGeom>
          <a:ln>
            <a:solidFill>
              <a:schemeClr val="bg1"/>
            </a:solidFill>
          </a:ln>
        </p:spPr>
      </p:pic>
      <p:sp>
        <p:nvSpPr>
          <p:cNvPr id="7" name="TextBox 6"/>
          <p:cNvSpPr txBox="1"/>
          <p:nvPr/>
        </p:nvSpPr>
        <p:spPr>
          <a:xfrm>
            <a:off x="2997792" y="1684501"/>
            <a:ext cx="3810000" cy="313932"/>
          </a:xfrm>
          <a:prstGeom prst="rect">
            <a:avLst/>
          </a:prstGeom>
          <a:noFill/>
        </p:spPr>
        <p:txBody>
          <a:bodyPr wrap="square" rtlCol="0">
            <a:spAutoFit/>
          </a:bodyPr>
          <a:lstStyle/>
          <a:p>
            <a:pPr>
              <a:lnSpc>
                <a:spcPct val="90000"/>
              </a:lnSpc>
            </a:pPr>
            <a:r>
              <a:rPr lang="en-US" sz="1600" dirty="0" smtClean="0"/>
              <a:t>Grade 5 = 15 fiction:17 nonfiction items</a:t>
            </a:r>
            <a:endParaRPr lang="en-US" sz="1600" dirty="0"/>
          </a:p>
        </p:txBody>
      </p:sp>
      <p:sp>
        <p:nvSpPr>
          <p:cNvPr id="8" name="TextBox 7"/>
          <p:cNvSpPr txBox="1"/>
          <p:nvPr/>
        </p:nvSpPr>
        <p:spPr>
          <a:xfrm>
            <a:off x="3593950" y="2200310"/>
            <a:ext cx="3618183" cy="313932"/>
          </a:xfrm>
          <a:prstGeom prst="rect">
            <a:avLst/>
          </a:prstGeom>
          <a:noFill/>
        </p:spPr>
        <p:txBody>
          <a:bodyPr wrap="square" rtlCol="0">
            <a:spAutoFit/>
          </a:bodyPr>
          <a:lstStyle/>
          <a:p>
            <a:pPr>
              <a:lnSpc>
                <a:spcPct val="90000"/>
              </a:lnSpc>
            </a:pPr>
            <a:r>
              <a:rPr lang="en-US" sz="1600" dirty="0" smtClean="0"/>
              <a:t>Grade 6 = 17 fiction:20 nonfiction items</a:t>
            </a:r>
            <a:endParaRPr lang="en-US" sz="1600" dirty="0"/>
          </a:p>
        </p:txBody>
      </p:sp>
      <p:pic>
        <p:nvPicPr>
          <p:cNvPr id="9" name="Picture 8"/>
          <p:cNvPicPr>
            <a:picLocks noChangeAspect="1"/>
          </p:cNvPicPr>
          <p:nvPr/>
        </p:nvPicPr>
        <p:blipFill>
          <a:blip r:embed="rId5"/>
          <a:stretch>
            <a:fillRect/>
          </a:stretch>
        </p:blipFill>
        <p:spPr>
          <a:xfrm rot="20927193">
            <a:off x="1018085" y="3039799"/>
            <a:ext cx="3219000" cy="2673984"/>
          </a:xfrm>
          <a:prstGeom prst="rect">
            <a:avLst/>
          </a:prstGeom>
          <a:ln>
            <a:solidFill>
              <a:schemeClr val="bg1"/>
            </a:solidFill>
          </a:ln>
        </p:spPr>
      </p:pic>
      <p:sp>
        <p:nvSpPr>
          <p:cNvPr id="10" name="TextBox 9"/>
          <p:cNvSpPr txBox="1"/>
          <p:nvPr/>
        </p:nvSpPr>
        <p:spPr>
          <a:xfrm>
            <a:off x="4035207" y="2773615"/>
            <a:ext cx="3484383" cy="313932"/>
          </a:xfrm>
          <a:prstGeom prst="rect">
            <a:avLst/>
          </a:prstGeom>
          <a:noFill/>
        </p:spPr>
        <p:txBody>
          <a:bodyPr wrap="square" rtlCol="0">
            <a:spAutoFit/>
          </a:bodyPr>
          <a:lstStyle/>
          <a:p>
            <a:pPr>
              <a:lnSpc>
                <a:spcPct val="90000"/>
              </a:lnSpc>
            </a:pPr>
            <a:r>
              <a:rPr lang="en-US" sz="1600" dirty="0" smtClean="0"/>
              <a:t>Grade 7 = 17 fiction:20 nonfiction items</a:t>
            </a:r>
            <a:endParaRPr lang="en-US" sz="1600" dirty="0"/>
          </a:p>
        </p:txBody>
      </p:sp>
      <p:pic>
        <p:nvPicPr>
          <p:cNvPr id="11" name="Picture 10"/>
          <p:cNvPicPr>
            <a:picLocks noChangeAspect="1"/>
          </p:cNvPicPr>
          <p:nvPr/>
        </p:nvPicPr>
        <p:blipFill>
          <a:blip r:embed="rId6"/>
          <a:stretch>
            <a:fillRect/>
          </a:stretch>
        </p:blipFill>
        <p:spPr>
          <a:xfrm rot="21238894">
            <a:off x="1428767" y="3661461"/>
            <a:ext cx="3101715" cy="2676162"/>
          </a:xfrm>
          <a:prstGeom prst="rect">
            <a:avLst/>
          </a:prstGeom>
          <a:ln>
            <a:solidFill>
              <a:schemeClr val="bg1"/>
            </a:solidFill>
          </a:ln>
        </p:spPr>
      </p:pic>
      <p:sp>
        <p:nvSpPr>
          <p:cNvPr id="13" name="Rectangle 12"/>
          <p:cNvSpPr/>
          <p:nvPr/>
        </p:nvSpPr>
        <p:spPr>
          <a:xfrm>
            <a:off x="4381914" y="3506231"/>
            <a:ext cx="3769897" cy="313932"/>
          </a:xfrm>
          <a:prstGeom prst="rect">
            <a:avLst/>
          </a:prstGeom>
        </p:spPr>
        <p:txBody>
          <a:bodyPr wrap="square">
            <a:spAutoFit/>
          </a:bodyPr>
          <a:lstStyle/>
          <a:p>
            <a:pPr>
              <a:lnSpc>
                <a:spcPct val="90000"/>
              </a:lnSpc>
            </a:pPr>
            <a:r>
              <a:rPr lang="en-US" sz="1600" dirty="0"/>
              <a:t>Grade </a:t>
            </a:r>
            <a:r>
              <a:rPr lang="en-US" sz="1600" dirty="0" smtClean="0"/>
              <a:t>8 </a:t>
            </a:r>
            <a:r>
              <a:rPr lang="en-US" sz="1600" dirty="0"/>
              <a:t>= 17 fiction:20 nonfiction items</a:t>
            </a: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1806" y="4086304"/>
            <a:ext cx="2613028" cy="1824014"/>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88850">
            <a:off x="6640921" y="3985907"/>
            <a:ext cx="2924657" cy="2193493"/>
          </a:xfrm>
          <a:prstGeom prst="rect">
            <a:avLst/>
          </a:prstGeom>
          <a:ln>
            <a:noFill/>
          </a:ln>
          <a:effectLst>
            <a:softEdge rad="112500"/>
          </a:effectLst>
        </p:spPr>
      </p:pic>
      <p:sp>
        <p:nvSpPr>
          <p:cNvPr id="3" name="TextBox 2"/>
          <p:cNvSpPr txBox="1"/>
          <p:nvPr/>
        </p:nvSpPr>
        <p:spPr>
          <a:xfrm>
            <a:off x="9902336" y="5521580"/>
            <a:ext cx="1900848" cy="203133"/>
          </a:xfrm>
          <a:prstGeom prst="rect">
            <a:avLst/>
          </a:prstGeom>
          <a:noFill/>
        </p:spPr>
        <p:txBody>
          <a:bodyPr wrap="square" rtlCol="0">
            <a:spAutoFit/>
          </a:bodyPr>
          <a:lstStyle/>
          <a:p>
            <a:pPr>
              <a:lnSpc>
                <a:spcPct val="90000"/>
              </a:lnSpc>
            </a:pPr>
            <a:r>
              <a:rPr lang="en-US" sz="800" i="1" dirty="0" smtClean="0"/>
              <a:t>Source: learnmegood2.blogspot.com and</a:t>
            </a:r>
            <a:endParaRPr lang="en-US" sz="800" i="1" dirty="0"/>
          </a:p>
        </p:txBody>
      </p:sp>
      <p:sp>
        <p:nvSpPr>
          <p:cNvPr id="12" name="TextBox 11"/>
          <p:cNvSpPr txBox="1"/>
          <p:nvPr/>
        </p:nvSpPr>
        <p:spPr>
          <a:xfrm>
            <a:off x="9902336" y="5724713"/>
            <a:ext cx="1854079" cy="203133"/>
          </a:xfrm>
          <a:prstGeom prst="rect">
            <a:avLst/>
          </a:prstGeom>
          <a:noFill/>
        </p:spPr>
        <p:txBody>
          <a:bodyPr wrap="square" rtlCol="0">
            <a:spAutoFit/>
          </a:bodyPr>
          <a:lstStyle/>
          <a:p>
            <a:pPr>
              <a:lnSpc>
                <a:spcPct val="90000"/>
              </a:lnSpc>
            </a:pPr>
            <a:r>
              <a:rPr lang="en-US" sz="800" i="1" dirty="0" smtClean="0"/>
              <a:t>© Lizbeth J. Phillips, all rights reserved</a:t>
            </a:r>
            <a:endParaRPr lang="en-US" sz="800" i="1" dirty="0"/>
          </a:p>
        </p:txBody>
      </p:sp>
    </p:spTree>
    <p:extLst>
      <p:ext uri="{BB962C8B-B14F-4D97-AF65-F5344CB8AC3E}">
        <p14:creationId xmlns:p14="http://schemas.microsoft.com/office/powerpoint/2010/main" val="185857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Fading Fiction?</a:t>
            </a:r>
            <a:endParaRPr lang="en-US" b="1" dirty="0"/>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426769">
            <a:off x="6755107" y="2048273"/>
            <a:ext cx="1682645" cy="2242070"/>
          </a:xfrm>
          <a:prstGeom prst="rect">
            <a:avLst/>
          </a:prstGeom>
          <a:ln>
            <a:noFill/>
          </a:ln>
          <a:effectLst>
            <a:softEdge rad="112500"/>
          </a:effectLst>
        </p:spPr>
      </p:pic>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9783997" y="2559155"/>
            <a:ext cx="2075928" cy="1556946"/>
          </a:xfrm>
          <a:prstGeom prst="rect">
            <a:avLst/>
          </a:prstGeom>
          <a:ln>
            <a:noFill/>
          </a:ln>
          <a:effectLst>
            <a:softEdge rad="112500"/>
          </a:effectLst>
        </p:spPr>
      </p:pic>
      <p:pic>
        <p:nvPicPr>
          <p:cNvPr id="5" name="Picture 4"/>
          <p:cNvPicPr>
            <a:picLocks noChangeAspect="1"/>
          </p:cNvPicPr>
          <p:nvPr/>
        </p:nvPicPr>
        <p:blipFill>
          <a:blip r:embed="rId4"/>
          <a:stretch>
            <a:fillRect/>
          </a:stretch>
        </p:blipFill>
        <p:spPr>
          <a:xfrm rot="16744264">
            <a:off x="8850143" y="4033613"/>
            <a:ext cx="1966247" cy="2500928"/>
          </a:xfrm>
          <a:prstGeom prst="rect">
            <a:avLst/>
          </a:prstGeom>
        </p:spPr>
      </p:pic>
      <p:pic>
        <p:nvPicPr>
          <p:cNvPr id="6" name="Picture 5"/>
          <p:cNvPicPr>
            <a:picLocks noChangeAspect="1"/>
          </p:cNvPicPr>
          <p:nvPr/>
        </p:nvPicPr>
        <p:blipFill>
          <a:blip r:embed="rId5"/>
          <a:stretch>
            <a:fillRect/>
          </a:stretch>
        </p:blipFill>
        <p:spPr>
          <a:xfrm>
            <a:off x="8453976" y="1961623"/>
            <a:ext cx="1965739" cy="252861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795365">
            <a:off x="6605673" y="4247858"/>
            <a:ext cx="2422938" cy="1817204"/>
          </a:xfrm>
          <a:prstGeom prst="rect">
            <a:avLst/>
          </a:prstGeom>
          <a:ln>
            <a:noFill/>
          </a:ln>
          <a:effectLst>
            <a:softEdge rad="112500"/>
          </a:effectLst>
        </p:spPr>
      </p:pic>
      <p:sp>
        <p:nvSpPr>
          <p:cNvPr id="10" name="TextBox 9"/>
          <p:cNvSpPr txBox="1"/>
          <p:nvPr/>
        </p:nvSpPr>
        <p:spPr>
          <a:xfrm rot="10800000" flipH="1" flipV="1">
            <a:off x="1099701" y="1686820"/>
            <a:ext cx="5033711" cy="4745915"/>
          </a:xfrm>
          <a:prstGeom prst="rect">
            <a:avLst/>
          </a:prstGeom>
          <a:noFill/>
        </p:spPr>
        <p:txBody>
          <a:bodyPr wrap="square" rtlCol="0">
            <a:spAutoFit/>
          </a:bodyPr>
          <a:lstStyle/>
          <a:p>
            <a:pPr algn="ctr">
              <a:lnSpc>
                <a:spcPct val="90000"/>
              </a:lnSpc>
            </a:pPr>
            <a:r>
              <a:rPr lang="en-US" sz="2400" b="1" dirty="0" smtClean="0">
                <a:solidFill>
                  <a:schemeClr val="accent1">
                    <a:lumMod val="75000"/>
                  </a:schemeClr>
                </a:solidFill>
              </a:rPr>
              <a:t>GRAPHIC ORGANIZERS</a:t>
            </a:r>
          </a:p>
          <a:p>
            <a:pPr algn="ctr">
              <a:lnSpc>
                <a:spcPct val="90000"/>
              </a:lnSpc>
            </a:pPr>
            <a:endParaRPr lang="en-US" sz="1200" b="1" dirty="0">
              <a:solidFill>
                <a:schemeClr val="accent1">
                  <a:lumMod val="75000"/>
                </a:schemeClr>
              </a:solidFill>
            </a:endParaRPr>
          </a:p>
          <a:p>
            <a:pPr>
              <a:lnSpc>
                <a:spcPct val="90000"/>
              </a:lnSpc>
            </a:pPr>
            <a:r>
              <a:rPr lang="en-US" sz="2000" dirty="0" smtClean="0"/>
              <a:t>We all know the value of a graphic organizer that helps students focus on one or more skills. We also know that using short stories supports students as they learn and review basic concepts of fiction that are important for life-long readers.</a:t>
            </a:r>
          </a:p>
          <a:p>
            <a:pPr>
              <a:lnSpc>
                <a:spcPct val="90000"/>
              </a:lnSpc>
            </a:pPr>
            <a:endParaRPr lang="en-US" sz="2000" dirty="0"/>
          </a:p>
          <a:p>
            <a:pPr>
              <a:lnSpc>
                <a:spcPct val="90000"/>
              </a:lnSpc>
            </a:pPr>
            <a:r>
              <a:rPr lang="en-US" sz="2000" i="1" dirty="0" smtClean="0"/>
              <a:t>More importantly, we know that if students do not get plenty of practice, they lose the skills.  This is more evident than ever as standardized testing transitions from fiction to nonfiction dominance!  We cannot forget or forgo fiction!</a:t>
            </a:r>
            <a:r>
              <a:rPr lang="en-US" sz="2000" dirty="0" smtClean="0"/>
              <a:t> </a:t>
            </a:r>
          </a:p>
          <a:p>
            <a:pPr>
              <a:lnSpc>
                <a:spcPct val="90000"/>
              </a:lnSpc>
            </a:pPr>
            <a:endParaRPr lang="en-US" sz="2000" dirty="0">
              <a:solidFill>
                <a:schemeClr val="accent1">
                  <a:lumMod val="75000"/>
                </a:schemeClr>
              </a:solidFill>
            </a:endParaRPr>
          </a:p>
          <a:p>
            <a:pPr>
              <a:lnSpc>
                <a:spcPct val="90000"/>
              </a:lnSpc>
            </a:pPr>
            <a:r>
              <a:rPr lang="en-US" sz="2000" dirty="0" smtClean="0">
                <a:solidFill>
                  <a:schemeClr val="accent1">
                    <a:lumMod val="75000"/>
                  </a:schemeClr>
                </a:solidFill>
              </a:rPr>
              <a:t>Our  two favorite graphic organizers are provided on the LUSLI web site. </a:t>
            </a:r>
            <a:endParaRPr lang="en-US" sz="2000" dirty="0">
              <a:solidFill>
                <a:schemeClr val="accent1">
                  <a:lumMod val="75000"/>
                </a:schemeClr>
              </a:solidFill>
            </a:endParaRPr>
          </a:p>
        </p:txBody>
      </p:sp>
      <p:sp>
        <p:nvSpPr>
          <p:cNvPr id="11" name="TextBox 10"/>
          <p:cNvSpPr txBox="1"/>
          <p:nvPr/>
        </p:nvSpPr>
        <p:spPr>
          <a:xfrm>
            <a:off x="10296051" y="6474928"/>
            <a:ext cx="1854079" cy="203133"/>
          </a:xfrm>
          <a:prstGeom prst="rect">
            <a:avLst/>
          </a:prstGeom>
          <a:noFill/>
        </p:spPr>
        <p:txBody>
          <a:bodyPr wrap="square" rtlCol="0">
            <a:spAutoFit/>
          </a:bodyPr>
          <a:lstStyle/>
          <a:p>
            <a:pPr>
              <a:lnSpc>
                <a:spcPct val="90000"/>
              </a:lnSpc>
            </a:pPr>
            <a:r>
              <a:rPr lang="en-US" sz="800" i="1" dirty="0" smtClean="0"/>
              <a:t>© Lizbeth J. Phillips, all rights reserved</a:t>
            </a:r>
            <a:endParaRPr lang="en-US" sz="800" i="1" dirty="0"/>
          </a:p>
        </p:txBody>
      </p:sp>
    </p:spTree>
    <p:extLst>
      <p:ext uri="{BB962C8B-B14F-4D97-AF65-F5344CB8AC3E}">
        <p14:creationId xmlns:p14="http://schemas.microsoft.com/office/powerpoint/2010/main" val="244234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016" y="334125"/>
            <a:ext cx="9143998" cy="1020762"/>
          </a:xfrm>
        </p:spPr>
        <p:txBody>
          <a:bodyPr/>
          <a:lstStyle/>
          <a:p>
            <a:r>
              <a:rPr lang="en-US" b="1" dirty="0" smtClean="0"/>
              <a:t>Stranger Than Fiction!</a:t>
            </a:r>
            <a:endParaRPr lang="en-US" b="1"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817194" y="1737614"/>
            <a:ext cx="3810000" cy="2324100"/>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0315" y="4265834"/>
            <a:ext cx="3302000" cy="2067339"/>
          </a:xfrm>
          <a:prstGeom prst="rect">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191" y="2296275"/>
            <a:ext cx="2883778" cy="3204198"/>
          </a:xfrm>
          <a:prstGeom prst="rect">
            <a:avLst/>
          </a:prstGeom>
        </p:spPr>
      </p:pic>
      <p:pic>
        <p:nvPicPr>
          <p:cNvPr id="3074" name="Picture 2" descr="Tree octopus 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9303" y="3778956"/>
            <a:ext cx="1880133" cy="250684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740797" y="6101401"/>
            <a:ext cx="1953888" cy="215444"/>
          </a:xfrm>
          <a:prstGeom prst="rect">
            <a:avLst/>
          </a:prstGeom>
        </p:spPr>
        <p:txBody>
          <a:bodyPr wrap="square">
            <a:spAutoFit/>
          </a:bodyPr>
          <a:lstStyle/>
          <a:p>
            <a:r>
              <a:rPr lang="en-US" sz="800" dirty="0">
                <a:solidFill>
                  <a:schemeClr val="tx1">
                    <a:lumMod val="85000"/>
                  </a:schemeClr>
                </a:solidFill>
              </a:rPr>
              <a:t>Rare photo of the elusive tree octopus</a:t>
            </a:r>
          </a:p>
        </p:txBody>
      </p:sp>
      <p:sp>
        <p:nvSpPr>
          <p:cNvPr id="10" name="TextBox 9"/>
          <p:cNvSpPr txBox="1"/>
          <p:nvPr/>
        </p:nvSpPr>
        <p:spPr>
          <a:xfrm>
            <a:off x="3514969" y="1633664"/>
            <a:ext cx="2374408" cy="1255728"/>
          </a:xfrm>
          <a:prstGeom prst="rect">
            <a:avLst/>
          </a:prstGeom>
          <a:noFill/>
        </p:spPr>
        <p:txBody>
          <a:bodyPr wrap="square" rtlCol="0">
            <a:spAutoFit/>
          </a:bodyPr>
          <a:lstStyle/>
          <a:p>
            <a:pPr>
              <a:lnSpc>
                <a:spcPct val="90000"/>
              </a:lnSpc>
            </a:pPr>
            <a:r>
              <a:rPr lang="en-US" sz="2400" b="1" dirty="0" smtClean="0">
                <a:solidFill>
                  <a:srgbClr val="FFFF00"/>
                </a:solidFill>
              </a:rPr>
              <a:t>Digital Literacy?</a:t>
            </a:r>
          </a:p>
          <a:p>
            <a:pPr>
              <a:lnSpc>
                <a:spcPct val="90000"/>
              </a:lnSpc>
            </a:pPr>
            <a:r>
              <a:rPr lang="en-US" sz="2000" i="1" dirty="0" smtClean="0"/>
              <a:t>That presents a new set of issues for educators, doesn’t it?</a:t>
            </a:r>
            <a:endParaRPr lang="en-US" sz="2000" i="1" dirty="0"/>
          </a:p>
        </p:txBody>
      </p:sp>
      <p:pic>
        <p:nvPicPr>
          <p:cNvPr id="3076" name="Picture 4" descr="https://encrypted-tbn1.gstatic.com/images?q=tbn:ANd9GcTvgxdbjBVrwYv3zHh-sjrHg1-_pmz1HkkN3MfTb_0iVGw5Ug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706946">
            <a:off x="3539436" y="242348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encrypted-tbn1.gstatic.com/images?q=tbn:ANd9GcQdhjz1V7edQcKc0GFNAkZFshGbtSn3SSW0M8jM2iuFSyQfwsV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69999" y="4145120"/>
            <a:ext cx="2333625" cy="196215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graphics8.nytimes.com/images/2011/01/23/fashion/23thislife-span/23thislife-span-articleLarg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01929" y="2715172"/>
            <a:ext cx="2207483" cy="12472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8" name="Picture 16" descr="https://encrypted-tbn1.gstatic.com/images?q=tbn:ANd9GcSvKhpyx2kG1NV1vAxN-WldMVjXv5FYA3LqwBSUTJ1s1B-_T47NSQ"/>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377202">
            <a:off x="9486030" y="1421810"/>
            <a:ext cx="2356001" cy="1022546"/>
          </a:xfrm>
          <a:prstGeom prst="rect">
            <a:avLst/>
          </a:prstGeom>
          <a:noFill/>
          <a:extLst>
            <a:ext uri="{909E8E84-426E-40DD-AFC4-6F175D3DCCD1}">
              <a14:hiddenFill xmlns:a14="http://schemas.microsoft.com/office/drawing/2010/main">
                <a:solidFill>
                  <a:srgbClr val="FFFFFF"/>
                </a:solidFill>
              </a14:hiddenFill>
            </a:ext>
          </a:extLst>
        </p:spPr>
      </p:pic>
      <p:sp>
        <p:nvSpPr>
          <p:cNvPr id="12" name="Bent Arrow 11"/>
          <p:cNvSpPr/>
          <p:nvPr/>
        </p:nvSpPr>
        <p:spPr>
          <a:xfrm>
            <a:off x="2665412" y="5714999"/>
            <a:ext cx="849557" cy="386401"/>
          </a:xfrm>
          <a:prstGeom prst="bentArrow">
            <a:avLst/>
          </a:prstGeom>
          <a:solidFill>
            <a:schemeClr val="accent3">
              <a:lumMod val="60000"/>
              <a:lumOff val="4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8969999" y="6333173"/>
            <a:ext cx="2534613" cy="203133"/>
          </a:xfrm>
          <a:prstGeom prst="rect">
            <a:avLst/>
          </a:prstGeom>
          <a:noFill/>
        </p:spPr>
        <p:txBody>
          <a:bodyPr wrap="square" rtlCol="0">
            <a:spAutoFit/>
          </a:bodyPr>
          <a:lstStyle/>
          <a:p>
            <a:pPr>
              <a:lnSpc>
                <a:spcPct val="90000"/>
              </a:lnSpc>
            </a:pPr>
            <a:r>
              <a:rPr lang="en-US" sz="800" i="1" dirty="0" smtClean="0"/>
              <a:t>Source: Wordpress.com (Education blogs)</a:t>
            </a:r>
            <a:endParaRPr lang="en-US" sz="800" i="1" dirty="0"/>
          </a:p>
        </p:txBody>
      </p:sp>
    </p:spTree>
    <p:extLst>
      <p:ext uri="{BB962C8B-B14F-4D97-AF65-F5344CB8AC3E}">
        <p14:creationId xmlns:p14="http://schemas.microsoft.com/office/powerpoint/2010/main" val="179624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Stranger Than Fiction!</a:t>
            </a:r>
            <a:endParaRPr lang="en-US" b="1" dirty="0"/>
          </a:p>
        </p:txBody>
      </p:sp>
      <p:sp>
        <p:nvSpPr>
          <p:cNvPr id="3" name="Content Placeholder 2"/>
          <p:cNvSpPr>
            <a:spLocks noGrp="1"/>
          </p:cNvSpPr>
          <p:nvPr>
            <p:ph sz="half" idx="1"/>
          </p:nvPr>
        </p:nvSpPr>
        <p:spPr>
          <a:xfrm>
            <a:off x="1163059" y="1913467"/>
            <a:ext cx="4419599" cy="4267200"/>
          </a:xfrm>
        </p:spPr>
        <p:txBody>
          <a:bodyPr>
            <a:normAutofit fontScale="92500" lnSpcReduction="20000"/>
          </a:bodyPr>
          <a:lstStyle/>
          <a:p>
            <a:r>
              <a:rPr lang="en-US" dirty="0" smtClean="0"/>
              <a:t>While it is a good idea to have students search their textbooks for features, we need to provide opportunities for them to discover the features in many other nonfiction formats.</a:t>
            </a:r>
          </a:p>
          <a:p>
            <a:r>
              <a:rPr lang="en-US" dirty="0" smtClean="0"/>
              <a:t>John Fleishman’s nonfiction account of Phineas Gage’s life after a tragic accident reads like a story.  Students are shocked when they find nonfiction features.</a:t>
            </a:r>
          </a:p>
          <a:p>
            <a:r>
              <a:rPr lang="en-US" dirty="0" smtClean="0"/>
              <a:t>Hunt for nonfiction features in a copy of Phineas Gage: A Gruesome but True Story About Brain Science.</a:t>
            </a:r>
            <a:endParaRPr lang="en-US" dirty="0"/>
          </a:p>
        </p:txBody>
      </p:sp>
      <p:pic>
        <p:nvPicPr>
          <p:cNvPr id="5" name="Picture 4"/>
          <p:cNvPicPr>
            <a:picLocks noChangeAspect="1"/>
          </p:cNvPicPr>
          <p:nvPr/>
        </p:nvPicPr>
        <p:blipFill>
          <a:blip r:embed="rId2"/>
          <a:stretch>
            <a:fillRect/>
          </a:stretch>
        </p:blipFill>
        <p:spPr>
          <a:xfrm>
            <a:off x="7923212" y="3429000"/>
            <a:ext cx="2200000" cy="2857143"/>
          </a:xfrm>
          <a:prstGeom prst="rect">
            <a:avLst/>
          </a:prstGeom>
        </p:spPr>
      </p:pic>
      <p:pic>
        <p:nvPicPr>
          <p:cNvPr id="6" name="Picture 5"/>
          <p:cNvPicPr>
            <a:picLocks noChangeAspect="1"/>
          </p:cNvPicPr>
          <p:nvPr/>
        </p:nvPicPr>
        <p:blipFill>
          <a:blip r:embed="rId3"/>
          <a:stretch>
            <a:fillRect/>
          </a:stretch>
        </p:blipFill>
        <p:spPr>
          <a:xfrm rot="21199304">
            <a:off x="9447212" y="1759013"/>
            <a:ext cx="2142857" cy="2790476"/>
          </a:xfrm>
          <a:prstGeom prst="rect">
            <a:avLst/>
          </a:prstGeom>
        </p:spPr>
      </p:pic>
      <p:sp>
        <p:nvSpPr>
          <p:cNvPr id="7" name="AutoShape 4" descr="data:image/jpeg;base64,/9j/4AAQSkZJRgABAQAAAQABAAD/2wCEAAkGBxQSEhUUExQWFhUXGRoYGBcXGRscHBoaGhwcHBgYGBoaHCggGBolHBwXITEhJSkrLi4uGB8zODMsNygtLisBCgoKDg0OFBAPFCwcFBwsLCwsLCwsLCwsLCwsLCwsLCwrKywsKywsLCwsLCw3LCw3Nys3LCwrLCs3KysrKysrK//AABEIAJsBRgMBIgACEQEDEQH/xAAcAAACAwEBAQEAAAAAAAAAAAACAwEEBQAGBwj/xAA+EAABAgQCBwYFAgUEAgMAAAABAhEAAyExQVEEEmFxgZHwBRMiobHRBjLB4fFCUhRicpKiByOC4rLSJGNz/8QAFwEBAQEBAAAAAAAAAAAAAAAAAAECA//EAB0RAQEBAAEFAQAAAAAAAAAAAAABEQISITFBUWH/2gAMAwEAAhEDEQA/APlCTWrFtjh+DPD0OGteze4hqJJGqaVw1XZibnVbI7jFlcpmargkMnIt+2Iqv4thrkBxLcYsSXyByp10YlE05eXneCSTdt3hpugOQgvcO9LDkXoYaUq/lpk1c7VgEld2A/4/Z4LXW/n8v2gHiXg6RW7Q1SQkt4FPvH1EV++WG5fLfJ6Qa9MmEVLt/Ls84DiMWpv4wCC2T2JpygwuYbJJ3JesFqzGbu9vy7tkUR3pFHYe2Za0SiZtG4APwcR3+7fVA2asSgTXdgKYJrW1oBpmgUBIGLtlkOqwmZNxdzkX/GXOHJVNxrvTlvjkFWKXpTwYtsiCJZc/MMrZQVBTXB6/qiZcxryydrHHE+cTO0jVAJQ16MatvwioTr0yZquGZ7tjDJc17lTMQWV5G1Lc4pzVqWW1XeyUpzj0PZXYy9XWX4RkEpJ5mAq6PoaCHUNUXdShbmYCfM0dDt4jv9WvC9OmKQW1q2ww3RTTpasThlANOmbPTk5FYpK0hZU9UjeTlth8zS1mtf7RluiqqYrbn8opjAMGmOzp3kX9YeiaF2dy5v8ASKErSZgz3gC0F380V8VNvTQXVwkYhsKmEpTf06saQcnTFKOqSxwLn6GGkq/f5nnBFQJzPr5xJlk+eBsdnV4arWH6/M+0SdbGZzf23QCDINKF/wCmt44aOp7FtqT50qYfr5r6+sDqgvU9bzAD/DKsx20wgkyVDA55XiNRyzk8N+RiVIDVV6e94oYUF3FKnH77YaCQA58x9IqoZ7tax8zSHitn2NjnhAGZlKkYtT2hZmZkcX3YwMw7DbO3CAK+q/SAYCxBCqhmajNZmF9t4VNIs4g++GQ/y9CYX3hNQE/2+8AsnM04e0IW5s/D8Rc/iFZgHCid9KQn+IVd+OqPaAoTCB+DHQybpSwaNyERAM1FYPQ5iLMgEgueV3fPCkDLqW5F8OMGkjzt5dGMqiWhRAGta1eLBzBgH9x2eI7PP2iU6r+TAj2i3o+jhVmbE3YVvTKKinX9zc3h2s9Qo02H0iZydnvSIRTZtccbAwUyUSbFXEWiVhTPrLAgHDVPP8RMuTrEBq/WAHxfuNNp96Rwp+v194EoYszZgtEBFbesEEwxUR1tjgpNfEYg0wZ+s8okTKkhn3/eAhShtPOIQK2zqScuuUM7zF9nTwoGvzbXYYXgpmslKXJHN4qqWtanF8GHWcKmTdY3VkGi0vRKAgluPOCLujSdX5luXsKNsKvoI2pXavhYOcnDNHk0oDVJe4AFPWNPQWGL42sIlmrqO01E2DDgHOMZWqpNyAeEaukrHQD+sZk6SyseOrhuMVBomH9w5wKgSHKj0PvCgje52p86wzXzc0z9Os4oFAAzs1SPPKI1R9usLQxbHPnzgAcgG319YAFS6E15xoaOy01FR0DFNSsgWzrBaJpICgCKYu8BcmyE3aFagyPHbFlZS1A44cYUU/y8vxAJItTbhE3o2L4cIYEsap/8vpAKQaeDm+UAGvc+1OMCJl6nZ1wgljHV4AQBD4Drh00BChi78engkVuRxJgQmtRk1IhCQ9n5N61gHBTi49/KOUjbsxhfLZUekTqhWI5k09oAlJrfdBSxmfu/rC+7DOT5EwJFBR+B4C14A9UA/bbthekEYe31iFp1TVsMjeuGNbQiZNapHHKASttnFQjo5E0Ek3ETAXQhrAk1plvpBmUQR4WcZHeIhLlrjiIOYlwKqpa5cb7RA6Wkiw3VpT0ixLlkA7qhxyitJkk4K205c4emR/8Ap6fWIHADZwKfoIStQGDjf9ohSGBdK36oYhCBbVV/d9oDpswXYNvOJge+YuzcYJKKfLT+o2gdRiRq/wCQ2tctBS0qfAtkTBAhvlGF362xKXeycvmT6ZxwQcG4keUVE/8AEcyPzAoWoUFM6/fp4hSC108x7wUlJcsq+TVyEBJWrA2zUfeK2lKUwqK4uYvB3Lm4yTbleM3SkuoDWsDlkYAJclRBLim+PY/D/Y3fyakXow3848oFABIBNKnCuGEfV/grRSjR0vdya7a1pEo83p3+ny1DwKTcmoILEANuo/GMLtDsDSNH8JRT9wS8fY5VoVpkqkTqR8QEwYcfqIStANieXkKR9bndkyFvrS050DRlzvhmSG1Es74dNF6oPmqpYqxfrdlCly28sxvwtH0sdgS01byhekdgInFyhsMovVB84CPCCAL4q+l+MNkEksdXZUe+2PX6X8HDAHrhGFpXYM2WflMUVEyyMtrke0VnUDeLcpRq53v+fSBm6Pgqhw6NhAO0XS1MxNBs+0PKq3euzZaKujaNTGl6inB4f3Ircf8AIVrWAJQ84SoA3+loNMvoK/6wPdZAnnvgFzEh3H0hcxIGIHWEOKBl557zAKA2eXvABq7RCjKIo42WYw2ZwGwBtmApAqTZ/Q+0FLKcyObxKL3sY7uq47LfWCTROLu3zAcoAll8d1RAKlt9yYEmvHFT/SCUsM9POAr6Q6jQVfAHPk0VJy1AN1WLP8QHJLA7vSKiknWofpThAWtFkLAf6R0NSSALnj1tjoC2WFOVBBlOw4DrnDQBm5fF7bYEqGzzw38YgXJBxbZYbrxaQA36YQb4cvpFhCqY5286wELUk4gcAYUSBlX+UNBaz9AV5QMxGDDK/lQRBPedc3B8oiYQ9xTP7RClM7gU2n2gFzhkk8T5QVwnAAFnHEQSSGfV4H8xyZowA5mkchdS9eq4xUQkYeogVjdDAjZ1xiBLBNARb9vQgOltvbfjlFOfNGuoklw1ffbGlLlAUsf6uRt08ZmlB5iw9WFH2bB5wEaIFTFpCSq7x9r7COrJSkubvHxTsqeJSiq7N1aPsHw7MKpQJHDfX2jPJW9KU0TNFIQ7QQqIiKRuYIy9hziJqQDhc+cCibVjaMjjo9NZQNcISumHXOHTzrD7xV7oGkVVpIBwhM7s9K3oN8SmU1h5Q2VNajRNHy74n0LuNIUGSyvFYfWKSCWBAFSLIT7R67/UPRFK7lSUip1akXuLx5XRgrVIIRTNVo7S9mcPkKNR6ADC/WcctRzLN7QvswKUtR8FA1z7RYKDX5f7SfVoCutda6zWq/CAJOWL9e8NmAjEb9XKAZTYcJY9W84BapZpTDAPAdwdsOKlM1eQEQSegICvMkbDfOFmWfcP94cqZXy+UejQAVv4AQUPdBqkbPEKecBMSMxzFucM1iXLHkIlJehB9PpWASmSP3J2ObcoXPSioKgGD0cmmBpQM8MmrKRUc3irqkJ1lAAqDsWcDnT7wCZ2oapUCncr2hmiJBptD/bjCGZNAPJuhF+TLYCo/PnAM1NoA3dbYmDAoz8vxEQFggZ/4wElD3J4CLSplqA8becD3jU1RhjT7xAIQCKFRO6ClJBFlPW4GzztB95tS2RdoSJqQSPDXZhsiCe6OR5/aDVI8PyjifJjAd6k8KW6Yw7vEvQeVwcvSAUiUMQn+7jhAqQKhhzO57XhoWl2CTv2jjC1qTkrn94KgS/5aWsbtu2wQTX5d/h6w9IjWTjhXovEInJe1dwG7GKCQoYA+Y+sQguTS/Ov4ghpI/aNz+wiBpI1n1Rbb7QHS17OuMZfaE0ia7HPD2jWmaWP247fphFvtrQpatEkqlS1HSCFTNUJJ1pQOquxpqljtcw1HlFza5dbI+1/DvaKF6KiYCGZjTEYc4+LKmqBYo1Sz1BFDsyj658JaPqaFLCsRrkf1VjPNY0B22llKKSALE0+kU5nxnKSSNUk39rxU7Q7bQo90hIWslmNgch+49GPN9t9mTkTJSdVKVTQopTRxqEhWswLbKmMyaPVo+KpSsFC9294sy+0UqGuCCD0Y+ZBc1CwGCv5Sl33Uj6b8O6ElUigYs7MAxaotFvHA7S9NQljrAJMYmnfEyEuJYBOZdo74jKpconWL5AR4vQdMWuYEvelRvhx4/S16Adtz1KB8LOxDed4vyNZZdatWt0s8do+gm3hObCsaMtACTrgjcCB+feFxO5fbejqXKBdwhSVvj4S5tsePm+kLAKmZnLbnpH1Ls+YkuhvCXe9jHy3tXRBJnTJZSQyjq7U4G2Ua4FjZ+FOy++TMUVBLMEvieN45aGJBZwTX7xdT2KlOgyV3PeBZKSCwIFDWlhFfTlIExe83b90WIoTGuwO4QvWAow69YsTFpvkYV3wcnPf6RQrVJ/T5QwE4JbgIHvc+FPKGJWdvGnpALUFH06pCilRur0EWC+OecLUNpzgK6gXYn7V/MM7k7ebQxCQWr5iJUQkOeFeujAZemeIhDF7XEImyCSwem0cYuIQCCul8+nECBqjWIBqa1vAVNGkupjhteg4RqAABuuFLQnREn5s3z9YJSi9ut8FHr0uPWOgUPhTbnHQFqaP5eX5gZiG/Swwc/esTqLP6XfaY5MtVtR8HY50akQPlIJegDdY3hc8kVBLU9Xw3eUEiTMLDVyahb0gdI0ZeKTTDVPtEVKFKzPHbDFz1OGPFw7Nm2/nFaTIUaZY08y8PRoazh/4/wDtFEEnO22AmpLYc/eGfwqgBzun3ha5Ba44nziAEPdy7QSAX+Y9feIGj3dQ5+t4ju6i18/+sUGQH+ZTWqBbOASpjj5QRk1uPPDhEBIf5kg7z/67+rkcqwoaZ/mPdfC60I0dGlLf/alzJZ26y9b2jxAlv+pLbntwj0vZ2iLndmz5cuqhMCmAqzDNn+0Z5LC+19XtSSiciXqLlzNRda92bVF8Dzj1UgfpajAAPsaMX4TliXoc2WxTMqSFDVLimOEXez54JDHzD0jF+KuaNoKELdKdVqvtzf6RmfGR1lpWzMCk6pONagPeN5U4PGXpuk96ru0Jc5sG87wl7o8ToWiTJ+kpaWPCxUcSM4+maCvxKNqGnvFfsfs5ElJLussSWx5RYM5KVKDEhj54ReVSPP8AaMvvpUxOq7Gla3j59M0ZciYFBIBdwcI95M0rUmHVBOsfLp4fpWhy5soukPxoct8a43FrzOj9qz1fKlDlnu/KNXRBPVWcpIH7R08ZZ7OWiqS4fKo2X3xqdm6SVDxAuNmFotSNZLs4Ye0YHaXY6dIK1V1kIJ3jI+cbM6Y6fK2yMtGlTGm9ylSioBHhALPQnkIzNWs/4Cm+OZKV8uoS2Dhoq6QsKmLIAqokR6CT2UNDkLmKJVNWnVLlmJwHvvjzKScvMxuJTRqsKjbu/MLU3T88IIPi3W+FnWpyw6EaRKRkBBylkG2bcaW5wDGz9e8A5zPE+sQMUipLUG6+HnAqTTDPCFpycPvr6wwF/SA6Uxy3Z8oqafOqEg32Z4Wi2pWqLNxP2it2dJKiqaWZIJqOuBzigZ9AEgswq7O+O6FmeVDVelNvG14FCXJUXauV+MN0DR9cqUQQGNhi2OyAYCAL8BAzC4oTuaHrRS2O3z4PFZY2NEC0kYvHRxlPZt0dBV5SzZ3b+b71hUtVXo+HiVxx3QYQMh/k8CEDc1enjKn6wKj8ofJ2rvVAzSKUTyO7POOKACK8A2EFpAdr9DfesAiWwVRKWtR+Qruhikh6ged+JzhExLWB8vpBJVSxbrZAWEqFSw5dU2QKEpzApkM/xC0KzFN/PCOBrauGfN+mgICkZ+ntHLUgWO2r4cK402ROtu6/MTfLl9WboQBd8lqEPuONxeB70UYD+2D77BzTYIFU8uzqPHZ1zioYqarB+A65xofDfaStH0hJOtqKornfhFATrMG/5Hl1lATgCmz7yr0hR9Y7R0WWf9wpcgFiL+KnKPFaOShQpYkcRA9l/F6pcvVWnXCaBWzAGHDSBOPeBIGsSWIzvHPLPLTaRPJLYH68YtoSwLCsZWjFwMNzxuyZDpetREwTob6qhjFf+BUpdTqs53xaEsJSXFTGBovYqUzFLM1ayp6FVAC9xY38hBFCVo5XNV+lsyOcaeiSwlx3iVOPlcH6xTQiSmapFSGZ8eeMVpOhyZaiqWClw1zTYz13xryJWBrkAsNm+HSvCWNHHzcYnRh4nBcG9TzEXtIkAC9MCa04xFY2n6XRgoc/tDfhpZAWoLoSxDXxzweKqkDWUfp9oomcpLgO2xP34RrNRpfFnaaZiggGguW+/TxhjV/eejvhwvb/AAHuY5N8f8fpGpMQrVRmuDZDWUd5PtDTUbh1xjiAMfIe8VCDq2CTzV7wIRhqjjre9oYoDPyELlywSAGNmdq84Du4ZRB1Q1KD0zgkgP8AMkYDoQWmSNReqdUtk30NIVNWEpJoAKgUxxvugEdozE+FOuNtDD9NWlElKEqvU0zwip2cjXCpqwGSHtR8rwXZiO8U6qpGwfmAjSwhCAEqNb0hkkhKWBNaG9d7DdFEL15pINAaM1NvCNBU0EkJBIB/Vc72OWUBNw+ZyaKywH2cPaDUK0qNv2jlyqO4PL3gFoXq43vbC31iYXMlHpo6GKtqljBwb0biPSEgBwRY+m2JQpQcAmnCkEys8c4imytHezU3eVKxHcOsOWBcu3OISDR1Dr7QCiCb+fWMQSuSE42xAFfKARiHPI9Zc4bezPz+8LURZ7ZC8UEEjM8gPrBsnF9tsB5RCFBxSnXk8RrCtLtck7GND0IDjqZPtcRPh2Dj7RGsA9G3D7CI18Xz6ZoA0KAsdjMr6QUw1sMHZ7Y4wtzn5W8onxHE88uDxA4S3Fhyw5xKuG5vvtgQLXHE9CCcPfOAEpegDbkvG98OglCkl3BGQvGDqDM5PG32LI7uX3pJ/wBw6qE5pT8yzkHYcDE5eCNVcsgsxjf0Sf4WxAjHWAoAm+b7IuaHMADthqmOagnTypWoAXxy5wxWjpQwUsBhSucZcvspC1rWtaw5YJQwpd4BXZ+hB++VOJdnUpVuEWYFaXLSgOqYlWwFzsxhKBKUGE1KXALkh8sTFadomgFTpTNWkZlRB84bM0TQVBkyiSdpDZYxtBy1hMzV10lsiKjYAY0p07WlgAnYXwEYeldlITqLlpYpxckqG2sbejSvBjaJVZWsx5/q9Iyp60hRcbPmeN7S5KUS1LLDhhnGEhOuBMS7E+INUHDgc9kWVKWwNqjjBa12SOD7NsSpHT52glItnxrvjSILZbqZwKhsPIWiSkZ9cYNSRgObdCKhWqMr409ohQANBW/TQ3VHLd7RDUs77+vxEAzA7kgkxm9oTSSEJBrgBtjRmjVSS1qu1fOKHYMormmasMlFatYcIoudrEIky5CEqCjVYLXi3L7OCNHIfxKD+Vt0UOzpKtK0hSyaO9/tFn4hU0yWlDs1hliOs4n4rP0HRCJXeMQCWfbkI5K8DFnWOqA1AXEKKTs63xUJSWo8cs/j1iwva740EATsFejBVZbHF4mOJOQ8o6AKarVLunrdDgxpTextATTtVt6aBlG4c3a7xlTS+Vc2N71c5R01GJYeVPXKIMo5Fzi4wjpcsMzbLjjugOksKU83hikAYn78dkLCK28+e20P7tJowemL/aAiSU2a24084JRFfD6e0cgJDFh5Y3OcFqgfpf8AtwvACSP2DrcIgTP5Ryg/+JtmPakSZmzz6rAAJj4escSRZNMb49ekH3qXZIPMh/WFJmUPhOb+8A1Ca/KK7TTzgmDB2zo9M8dgiJc/e+8twiROUTR/PhjAAuXR2HKPW6TJ7zs+RMliqUmWaWIJNtt480Co4WenRMaXwx20pM4aGpLy55ZTD5FM6VD68IlId8PdqGaClQAWihvXb9o2SoijBi2ceI+JtDm6HpQUkHfW4vvBje7E7a75I8LKxDEMeMSz2rdWFM4brOEz0KUli22kWtH0gGhHlBrXUBmAjI8xp+hFI1XF4VIkl3YC3VRF/T5xXMUmgD3/ABCdGW7jF8cucb1MMlvanLyi3oy2phaEBkAuab/aPLdr9tKJMuUXUs6tjiWAG+JJoP4v7Y1192iwZ/aPQdn9izJWgTp85Oo6NVCT8xchi2Eek+Cv9PZeitNntN0i9R4ZZ/lBur+Y8GjP/wBUO3P96VoaSHbvFbzRCbbzyi76g8alJsHI3e8TqKs3pDxKVs5faFiWTxv8vONIVqK2c8YYgWFOhA90Qa/SOSM28veCOmcPpBAPj1zgQ5ankOEOlTVsaGmLtAZXbc8sEJJJN25NE6Yju5SZQBBUHJ887e8ToEtc2f3qgru0lwS9gYdoGhr0jSSsBg74WwFoK0eyJKtFkGaQmztGGF94orKgASW2B7CN34v0l0o0cULguDgzEERlIkaoSAT1zhPoWliR4m4Hc+1oKYAKsrezP0YhUly23bjwrAzMKGnWGyKOKsANlcY5MsnDj9IlSaPz+mMKWkA7WpUX2nc8QLUK4efvHRyhs3Vb0iYqm94ahqf0n3hemoUhTHBnG8bIOYshJOLH1EJ0+aRQU8OQwDxA9N3vY29zEAVPX1ipoU5RQPEccY0ZSXQHwUwqcYBXdVarnbfjBoFcecaa9CRQtV8z7wtejpTYeZy2wFMpD0ES4pxw3dcI5S6A0dsh7QtMwlq57PSID1QTjbI7YIJ3/wBu5zAKL9bYmSHqeqQEBhWvJvpBkgZ13+3TQpqDf7w8IFNv2gDB/qtmd13jkrL48YKXRuPrDJCz1zgIm6R3aFKYjIVuYxexNOMnSZU5X6VhRvY3xyJix8S6QoFACizOz5mMFU5VKm8IPrnxzoiNL0crll1yvGG/Uj9Q3pDlso+b9mT0y1P4mt+XMe60KWArRf8A7ZI16k6zJvWx2iPEfFugokzNWWnVDmjk5ZmHGeivU6D20UtR0547ovL7fQv9QRWufpHheylkipNzGwvRUFnGBz2ROkbS+0ZYLlT7oq6T27LBdzsA9LR5lUlNaRTmoEXDWn2p8RqmOlA1RjWpjQ/030M6R2hKBqmW81VLhNv8imPJgb+e2Pqf+iMkf/KW3ieWl9jKLc4XtKj6fpWkploUtRZKQSSchH50+Ku1lT9Nmz2UHUCkPYADU8gI++9soCkKSoAhiWNo/PnassCfN/qjPCK9D2fp5nIBFx8wfqhhk1LE2jB+G1EaQkA0LgjMNHrJkoMaRtMZy1AF6U2CE983taL65Yc7DTygDLFNpgKY0kfeKna+l6qQkPrKpfCNiXKD/mMics/xSfrWAfPnJkyESqlS6qD1BrV8jG52CpMnR9YprW982jz2knW0lL1qI9H8YKI0YNS1ol9LHlE6YqbNVNUmpP2tD9cmyRy6eBRQUyHmC8Em8aQCzswwbrKAO77w1amSSMxhshC1nWMBIFKWBf2gSzFyXwyIx+kHINHxoPOFTqUwYesAJ3t1vjoFQ+kdEV//2Q=="/>
          <p:cNvSpPr>
            <a:spLocks noChangeAspect="1" noChangeArrowheads="1"/>
          </p:cNvSpPr>
          <p:nvPr/>
        </p:nvSpPr>
        <p:spPr bwMode="auto">
          <a:xfrm>
            <a:off x="227012" y="-140494"/>
            <a:ext cx="830260" cy="8302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stretch>
            <a:fillRect/>
          </a:stretch>
        </p:blipFill>
        <p:spPr>
          <a:xfrm>
            <a:off x="6187074" y="1888067"/>
            <a:ext cx="3105150" cy="1476375"/>
          </a:xfrm>
          <a:prstGeom prst="rect">
            <a:avLst/>
          </a:prstGeom>
          <a:ln>
            <a:noFill/>
          </a:ln>
          <a:effectLst>
            <a:softEdge rad="112500"/>
          </a:effectLst>
        </p:spPr>
      </p:pic>
      <p:pic>
        <p:nvPicPr>
          <p:cNvPr id="9" name="Picture 8"/>
          <p:cNvPicPr>
            <a:picLocks noChangeAspect="1"/>
          </p:cNvPicPr>
          <p:nvPr/>
        </p:nvPicPr>
        <p:blipFill>
          <a:blip r:embed="rId5"/>
          <a:stretch>
            <a:fillRect/>
          </a:stretch>
        </p:blipFill>
        <p:spPr>
          <a:xfrm>
            <a:off x="5781385" y="3488285"/>
            <a:ext cx="1943100" cy="2352675"/>
          </a:xfrm>
          <a:prstGeom prst="rect">
            <a:avLst/>
          </a:prstGeom>
        </p:spPr>
      </p:pic>
      <p:sp>
        <p:nvSpPr>
          <p:cNvPr id="4" name="TextBox 3"/>
          <p:cNvSpPr txBox="1"/>
          <p:nvPr/>
        </p:nvSpPr>
        <p:spPr>
          <a:xfrm>
            <a:off x="10209212" y="5334000"/>
            <a:ext cx="1535845" cy="313932"/>
          </a:xfrm>
          <a:prstGeom prst="rect">
            <a:avLst/>
          </a:prstGeom>
          <a:noFill/>
        </p:spPr>
        <p:txBody>
          <a:bodyPr wrap="square" rtlCol="0">
            <a:spAutoFit/>
          </a:bodyPr>
          <a:lstStyle/>
          <a:p>
            <a:pPr>
              <a:lnSpc>
                <a:spcPct val="90000"/>
              </a:lnSpc>
            </a:pPr>
            <a:r>
              <a:rPr lang="en-US" sz="800" i="1" dirty="0" smtClean="0"/>
              <a:t>Sources: Scholastic, Inc. and  </a:t>
            </a:r>
            <a:r>
              <a:rPr lang="en-US" sz="800" i="1" dirty="0" err="1" smtClean="0"/>
              <a:t>Houghlton</a:t>
            </a:r>
            <a:r>
              <a:rPr lang="en-US" sz="800" i="1" dirty="0" smtClean="0"/>
              <a:t> Mifflin Publishing Co.</a:t>
            </a:r>
            <a:endParaRPr lang="en-US" sz="800" i="1" dirty="0"/>
          </a:p>
        </p:txBody>
      </p:sp>
    </p:spTree>
    <p:extLst>
      <p:ext uri="{BB962C8B-B14F-4D97-AF65-F5344CB8AC3E}">
        <p14:creationId xmlns:p14="http://schemas.microsoft.com/office/powerpoint/2010/main" val="356590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Forming Ideas from Observation…</a:t>
            </a:r>
            <a:endParaRPr lang="en-US" b="1" dirty="0"/>
          </a:p>
        </p:txBody>
      </p:sp>
      <p:sp>
        <p:nvSpPr>
          <p:cNvPr id="3" name="Content Placeholder 2"/>
          <p:cNvSpPr>
            <a:spLocks noGrp="1"/>
          </p:cNvSpPr>
          <p:nvPr>
            <p:ph sz="half" idx="1"/>
          </p:nvPr>
        </p:nvSpPr>
        <p:spPr>
          <a:xfrm>
            <a:off x="1522413" y="1905000"/>
            <a:ext cx="4952999" cy="4267200"/>
          </a:xfrm>
        </p:spPr>
        <p:txBody>
          <a:bodyPr>
            <a:normAutofit/>
          </a:bodyPr>
          <a:lstStyle/>
          <a:p>
            <a:r>
              <a:rPr lang="en-US" dirty="0" smtClean="0"/>
              <a:t>There are so many standards and so many bullets that it is hard for an educator to keep track.</a:t>
            </a:r>
          </a:p>
          <a:p>
            <a:pPr lvl="1"/>
            <a:r>
              <a:rPr lang="en-US" dirty="0" smtClean="0"/>
              <a:t>Teach concepts</a:t>
            </a:r>
          </a:p>
          <a:p>
            <a:pPr lvl="1"/>
            <a:r>
              <a:rPr lang="en-US" dirty="0" smtClean="0"/>
              <a:t>Provide enrichment and extra help (on the spot, on demand)</a:t>
            </a:r>
          </a:p>
          <a:p>
            <a:pPr lvl="1"/>
            <a:r>
              <a:rPr lang="en-US" dirty="0" smtClean="0"/>
              <a:t>Identify students who are struggling with one or more concepts (each and every day)</a:t>
            </a:r>
          </a:p>
          <a:p>
            <a:pPr lvl="1"/>
            <a:r>
              <a:rPr lang="en-US" dirty="0" smtClean="0"/>
              <a:t>Be ever mindful of student growth throughout the year</a:t>
            </a:r>
          </a:p>
          <a:p>
            <a:pPr lvl="1"/>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13612" y="2209800"/>
            <a:ext cx="3171825" cy="3171825"/>
          </a:xfrm>
        </p:spPr>
      </p:pic>
      <p:sp>
        <p:nvSpPr>
          <p:cNvPr id="6" name="TextBox 5"/>
          <p:cNvSpPr txBox="1"/>
          <p:nvPr/>
        </p:nvSpPr>
        <p:spPr>
          <a:xfrm>
            <a:off x="7542212" y="5584758"/>
            <a:ext cx="2943225" cy="424732"/>
          </a:xfrm>
          <a:prstGeom prst="rect">
            <a:avLst/>
          </a:prstGeom>
          <a:noFill/>
        </p:spPr>
        <p:txBody>
          <a:bodyPr wrap="square" rtlCol="0">
            <a:spAutoFit/>
          </a:bodyPr>
          <a:lstStyle/>
          <a:p>
            <a:pPr>
              <a:lnSpc>
                <a:spcPct val="90000"/>
              </a:lnSpc>
            </a:pPr>
            <a:r>
              <a:rPr lang="en-US" sz="2400" i="1" dirty="0" smtClean="0">
                <a:solidFill>
                  <a:schemeClr val="tx1">
                    <a:lumMod val="75000"/>
                  </a:schemeClr>
                </a:solidFill>
              </a:rPr>
              <a:t>Why </a:t>
            </a:r>
            <a:r>
              <a:rPr lang="en-US" sz="2400" dirty="0" smtClean="0">
                <a:solidFill>
                  <a:schemeClr val="tx1">
                    <a:lumMod val="75000"/>
                  </a:schemeClr>
                </a:solidFill>
              </a:rPr>
              <a:t>is this so funny?</a:t>
            </a:r>
            <a:endParaRPr lang="en-US" sz="2400" i="1" dirty="0">
              <a:solidFill>
                <a:schemeClr val="tx1">
                  <a:lumMod val="75000"/>
                </a:schemeClr>
              </a:solidFill>
            </a:endParaRPr>
          </a:p>
        </p:txBody>
      </p:sp>
      <p:sp>
        <p:nvSpPr>
          <p:cNvPr id="4" name="TextBox 3"/>
          <p:cNvSpPr txBox="1"/>
          <p:nvPr/>
        </p:nvSpPr>
        <p:spPr>
          <a:xfrm>
            <a:off x="8990012" y="5381625"/>
            <a:ext cx="1676400" cy="203133"/>
          </a:xfrm>
          <a:prstGeom prst="rect">
            <a:avLst/>
          </a:prstGeom>
          <a:noFill/>
        </p:spPr>
        <p:txBody>
          <a:bodyPr wrap="square" rtlCol="0">
            <a:spAutoFit/>
          </a:bodyPr>
          <a:lstStyle/>
          <a:p>
            <a:pPr>
              <a:lnSpc>
                <a:spcPct val="90000"/>
              </a:lnSpc>
            </a:pPr>
            <a:r>
              <a:rPr lang="en-US" sz="800" i="1" dirty="0" smtClean="0"/>
              <a:t>Source: Word Press.com (education)</a:t>
            </a:r>
            <a:endParaRPr lang="en-US" sz="800" i="1" dirty="0"/>
          </a:p>
        </p:txBody>
      </p:sp>
    </p:spTree>
    <p:extLst>
      <p:ext uri="{BB962C8B-B14F-4D97-AF65-F5344CB8AC3E}">
        <p14:creationId xmlns:p14="http://schemas.microsoft.com/office/powerpoint/2010/main" val="216068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Forming Ideas from Observations</a:t>
            </a:r>
            <a:endParaRPr lang="en-US" b="1" dirty="0"/>
          </a:p>
        </p:txBody>
      </p:sp>
      <p:sp>
        <p:nvSpPr>
          <p:cNvPr id="3" name="Content Placeholder 2"/>
          <p:cNvSpPr>
            <a:spLocks noGrp="1"/>
          </p:cNvSpPr>
          <p:nvPr>
            <p:ph sz="half" idx="1"/>
          </p:nvPr>
        </p:nvSpPr>
        <p:spPr>
          <a:xfrm>
            <a:off x="1522413" y="1905000"/>
            <a:ext cx="5638799" cy="4267200"/>
          </a:xfrm>
        </p:spPr>
        <p:txBody>
          <a:bodyPr>
            <a:normAutofit/>
          </a:bodyPr>
          <a:lstStyle/>
          <a:p>
            <a:r>
              <a:rPr lang="en-US" dirty="0"/>
              <a:t>Try a graphic organizer that has your seating chart on one side so you can make notes about each student.  On the other side of the organizer use a skills chart to document attempts and response to whatever intervention you offer in class.  </a:t>
            </a:r>
          </a:p>
          <a:p>
            <a:pPr lvl="1"/>
            <a:r>
              <a:rPr lang="en-US" dirty="0"/>
              <a:t>This will help with your remediation and intervention plans (or RTIs).</a:t>
            </a:r>
          </a:p>
          <a:p>
            <a:pPr lvl="1"/>
            <a:r>
              <a:rPr lang="en-US" dirty="0"/>
              <a:t>This will help you keep good records of student growth for your portfolio.</a:t>
            </a:r>
          </a:p>
          <a:p>
            <a:endParaRPr lang="en-US" dirty="0"/>
          </a:p>
        </p:txBody>
      </p:sp>
      <p:pic>
        <p:nvPicPr>
          <p:cNvPr id="6" name="Content Placeholder 5"/>
          <p:cNvPicPr>
            <a:picLocks noGrp="1" noChangeAspect="1"/>
          </p:cNvPicPr>
          <p:nvPr>
            <p:ph sz="half" idx="2"/>
          </p:nvPr>
        </p:nvPicPr>
        <p:blipFill>
          <a:blip r:embed="rId2"/>
          <a:stretch>
            <a:fillRect/>
          </a:stretch>
        </p:blipFill>
        <p:spPr>
          <a:xfrm>
            <a:off x="8065275" y="1752600"/>
            <a:ext cx="2629545" cy="3978030"/>
          </a:xfrm>
          <a:prstGeom prst="rect">
            <a:avLst/>
          </a:prstGeom>
        </p:spPr>
      </p:pic>
      <p:sp>
        <p:nvSpPr>
          <p:cNvPr id="7" name="TextBox 6"/>
          <p:cNvSpPr txBox="1"/>
          <p:nvPr/>
        </p:nvSpPr>
        <p:spPr>
          <a:xfrm>
            <a:off x="8913812" y="5756315"/>
            <a:ext cx="2038673" cy="203133"/>
          </a:xfrm>
          <a:prstGeom prst="rect">
            <a:avLst/>
          </a:prstGeom>
          <a:noFill/>
        </p:spPr>
        <p:txBody>
          <a:bodyPr wrap="square" rtlCol="0">
            <a:spAutoFit/>
          </a:bodyPr>
          <a:lstStyle/>
          <a:p>
            <a:pPr>
              <a:lnSpc>
                <a:spcPct val="90000"/>
              </a:lnSpc>
            </a:pPr>
            <a:r>
              <a:rPr lang="en-US" sz="800" i="1" dirty="0" smtClean="0"/>
              <a:t>© Lizbeth J. Phillips, all rights reserved</a:t>
            </a:r>
            <a:endParaRPr lang="en-US" sz="800" i="1" dirty="0"/>
          </a:p>
        </p:txBody>
      </p:sp>
    </p:spTree>
    <p:extLst>
      <p:ext uri="{BB962C8B-B14F-4D97-AF65-F5344CB8AC3E}">
        <p14:creationId xmlns:p14="http://schemas.microsoft.com/office/powerpoint/2010/main" val="241376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Writing Your Own Beeswax!</a:t>
            </a:r>
            <a:endParaRPr lang="en-US" b="1" dirty="0"/>
          </a:p>
        </p:txBody>
      </p:sp>
      <p:sp>
        <p:nvSpPr>
          <p:cNvPr id="3" name="Content Placeholder 2"/>
          <p:cNvSpPr>
            <a:spLocks noGrp="1"/>
          </p:cNvSpPr>
          <p:nvPr>
            <p:ph sz="half" idx="1"/>
          </p:nvPr>
        </p:nvSpPr>
        <p:spPr>
          <a:xfrm>
            <a:off x="1522413" y="1905000"/>
            <a:ext cx="5029199" cy="4267200"/>
          </a:xfrm>
        </p:spPr>
        <p:txBody>
          <a:bodyPr>
            <a:normAutofit fontScale="92500" lnSpcReduction="10000"/>
          </a:bodyPr>
          <a:lstStyle/>
          <a:p>
            <a:r>
              <a:rPr lang="en-US" dirty="0" smtClean="0"/>
              <a:t>Research states that note-taking is an important part of a student’s educational journey.</a:t>
            </a:r>
          </a:p>
          <a:p>
            <a:r>
              <a:rPr lang="en-US" dirty="0" smtClean="0"/>
              <a:t>How students take notes matters.  According to </a:t>
            </a:r>
            <a:r>
              <a:rPr lang="en-US" dirty="0" err="1" smtClean="0"/>
              <a:t>Marzano</a:t>
            </a:r>
            <a:r>
              <a:rPr lang="en-US" dirty="0" smtClean="0"/>
              <a:t>, students who know how to use Cornell Notes tend to do better in middle and high school.  </a:t>
            </a:r>
          </a:p>
          <a:p>
            <a:r>
              <a:rPr lang="en-US" dirty="0" smtClean="0"/>
              <a:t>We need to model how to create Cornell Notes—especially if we have never used them ourselves.</a:t>
            </a:r>
          </a:p>
          <a:p>
            <a:r>
              <a:rPr lang="en-US" dirty="0" smtClean="0"/>
              <a:t>Read the Taxidermy article.  Can you format your notes to fit the Cornell style?</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08435" y="1924692"/>
            <a:ext cx="3257977" cy="3362325"/>
          </a:xfrm>
        </p:spPr>
      </p:pic>
      <p:sp>
        <p:nvSpPr>
          <p:cNvPr id="4" name="TextBox 3"/>
          <p:cNvSpPr txBox="1"/>
          <p:nvPr/>
        </p:nvSpPr>
        <p:spPr>
          <a:xfrm>
            <a:off x="9523412" y="5310134"/>
            <a:ext cx="1905000" cy="203133"/>
          </a:xfrm>
          <a:prstGeom prst="rect">
            <a:avLst/>
          </a:prstGeom>
          <a:noFill/>
        </p:spPr>
        <p:txBody>
          <a:bodyPr wrap="square" rtlCol="0">
            <a:spAutoFit/>
          </a:bodyPr>
          <a:lstStyle/>
          <a:p>
            <a:pPr>
              <a:lnSpc>
                <a:spcPct val="90000"/>
              </a:lnSpc>
            </a:pPr>
            <a:r>
              <a:rPr lang="en-US" sz="800" i="1" dirty="0" smtClean="0"/>
              <a:t>Source: School Outfitters</a:t>
            </a:r>
            <a:endParaRPr lang="en-US" sz="800" i="1" dirty="0"/>
          </a:p>
        </p:txBody>
      </p:sp>
    </p:spTree>
    <p:extLst>
      <p:ext uri="{BB962C8B-B14F-4D97-AF65-F5344CB8AC3E}">
        <p14:creationId xmlns:p14="http://schemas.microsoft.com/office/powerpoint/2010/main" val="367495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Does Grading Overwhelm You?</a:t>
            </a:r>
            <a:endParaRPr lang="en-US" b="1" dirty="0"/>
          </a:p>
        </p:txBody>
      </p:sp>
      <p:sp>
        <p:nvSpPr>
          <p:cNvPr id="3" name="Content Placeholder 2"/>
          <p:cNvSpPr>
            <a:spLocks noGrp="1"/>
          </p:cNvSpPr>
          <p:nvPr>
            <p:ph sz="half" idx="1"/>
          </p:nvPr>
        </p:nvSpPr>
        <p:spPr>
          <a:xfrm>
            <a:off x="1522414" y="1905000"/>
            <a:ext cx="4419599" cy="4267200"/>
          </a:xfrm>
        </p:spPr>
        <p:txBody>
          <a:bodyPr>
            <a:normAutofit lnSpcReduction="10000"/>
          </a:bodyPr>
          <a:lstStyle/>
          <a:p>
            <a:r>
              <a:rPr lang="en-US" dirty="0" smtClean="0"/>
              <a:t>Who made you so omniscient that you HAVE TO mark EVERYTHING that’s “wrong” with an assignment?  Especially if it involves writing?</a:t>
            </a:r>
          </a:p>
          <a:p>
            <a:r>
              <a:rPr lang="en-US" dirty="0" smtClean="0"/>
              <a:t>Reduce your targets!  Let students know exactly what you are looking for.</a:t>
            </a:r>
          </a:p>
          <a:p>
            <a:r>
              <a:rPr lang="en-US" dirty="0" smtClean="0"/>
              <a:t>You get FOUR targets, and they get ONE virtue.</a:t>
            </a:r>
          </a:p>
          <a:p>
            <a:r>
              <a:rPr lang="en-US" sz="1200" i="1" dirty="0" smtClean="0">
                <a:solidFill>
                  <a:srgbClr val="FFC000"/>
                </a:solidFill>
              </a:rPr>
              <a:t>Yes, we know there are two letters and some words missing!  Glad you noticed that our e-scanner managed to omit parts of this image.</a:t>
            </a:r>
            <a:endParaRPr lang="en-US" sz="1200" i="1" dirty="0">
              <a:solidFill>
                <a:srgbClr val="FFC000"/>
              </a:solidFill>
            </a:endParaRPr>
          </a:p>
        </p:txBody>
      </p:sp>
      <p:pic>
        <p:nvPicPr>
          <p:cNvPr id="5" name="Content Placeholder 4"/>
          <p:cNvPicPr>
            <a:picLocks noGrp="1" noChangeAspect="1"/>
          </p:cNvPicPr>
          <p:nvPr>
            <p:ph sz="half" idx="2"/>
          </p:nvPr>
        </p:nvPicPr>
        <p:blipFill>
          <a:blip r:embed="rId2"/>
          <a:stretch>
            <a:fillRect/>
          </a:stretch>
        </p:blipFill>
        <p:spPr>
          <a:xfrm>
            <a:off x="6884954" y="1905000"/>
            <a:ext cx="3476657" cy="4495800"/>
          </a:xfrm>
          <a:prstGeom prst="rect">
            <a:avLst/>
          </a:prstGeom>
        </p:spPr>
      </p:pic>
    </p:spTree>
    <p:extLst>
      <p:ext uri="{BB962C8B-B14F-4D97-AF65-F5344CB8AC3E}">
        <p14:creationId xmlns:p14="http://schemas.microsoft.com/office/powerpoint/2010/main" val="334631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Contact Information</a:t>
            </a:r>
            <a:endParaRPr lang="en-US" b="1" dirty="0"/>
          </a:p>
        </p:txBody>
      </p:sp>
      <p:sp>
        <p:nvSpPr>
          <p:cNvPr id="3" name="Content Placeholder 2"/>
          <p:cNvSpPr>
            <a:spLocks noGrp="1"/>
          </p:cNvSpPr>
          <p:nvPr>
            <p:ph sz="half" idx="1"/>
          </p:nvPr>
        </p:nvSpPr>
        <p:spPr>
          <a:xfrm>
            <a:off x="1370012" y="1805680"/>
            <a:ext cx="4648199" cy="4465838"/>
          </a:xfrm>
        </p:spPr>
        <p:txBody>
          <a:bodyPr wrap="square" anchor="ctr" anchorCtr="0">
            <a:spAutoFit/>
          </a:bodyPr>
          <a:lstStyle/>
          <a:p>
            <a:pPr marL="0" indent="0">
              <a:buNone/>
            </a:pPr>
            <a:endParaRPr lang="en-US" dirty="0" smtClean="0"/>
          </a:p>
          <a:p>
            <a:pPr marL="0" indent="0">
              <a:buNone/>
            </a:pPr>
            <a:endParaRPr lang="en-US" dirty="0" smtClean="0"/>
          </a:p>
          <a:p>
            <a:pPr marL="0" indent="0">
              <a:lnSpc>
                <a:spcPct val="120000"/>
              </a:lnSpc>
              <a:buNone/>
            </a:pPr>
            <a:r>
              <a:rPr lang="en-US" dirty="0"/>
              <a:t>	</a:t>
            </a:r>
            <a:r>
              <a:rPr lang="en-US" dirty="0" smtClean="0"/>
              <a:t>	</a:t>
            </a:r>
            <a:r>
              <a:rPr lang="en-US" sz="2800" b="1" dirty="0" smtClean="0">
                <a:solidFill>
                  <a:srgbClr val="00B0F0"/>
                </a:solidFill>
              </a:rPr>
              <a:t>Liz</a:t>
            </a:r>
            <a:endParaRPr lang="en-US" sz="1200" dirty="0"/>
          </a:p>
          <a:p>
            <a:pPr marL="0" indent="0">
              <a:lnSpc>
                <a:spcPct val="120000"/>
              </a:lnSpc>
              <a:buNone/>
            </a:pPr>
            <a:r>
              <a:rPr lang="en-US" sz="1200" dirty="0" smtClean="0"/>
              <a:t>Liz Phillips</a:t>
            </a:r>
          </a:p>
          <a:p>
            <a:pPr marL="0" indent="0">
              <a:lnSpc>
                <a:spcPct val="100000"/>
              </a:lnSpc>
              <a:spcBef>
                <a:spcPts val="600"/>
              </a:spcBef>
              <a:buNone/>
            </a:pPr>
            <a:r>
              <a:rPr lang="en-US" sz="1200" dirty="0" smtClean="0"/>
              <a:t>Literacy Specialist</a:t>
            </a:r>
          </a:p>
          <a:p>
            <a:pPr marL="0" indent="0">
              <a:lnSpc>
                <a:spcPct val="100000"/>
              </a:lnSpc>
              <a:spcBef>
                <a:spcPts val="600"/>
              </a:spcBef>
              <a:buNone/>
            </a:pPr>
            <a:r>
              <a:rPr lang="en-US" sz="1200" dirty="0" smtClean="0"/>
              <a:t>Wallace Middle School</a:t>
            </a:r>
          </a:p>
          <a:p>
            <a:pPr marL="0" indent="0">
              <a:lnSpc>
                <a:spcPct val="100000"/>
              </a:lnSpc>
              <a:spcBef>
                <a:spcPts val="600"/>
              </a:spcBef>
              <a:buNone/>
            </a:pPr>
            <a:r>
              <a:rPr lang="en-US" sz="1200" dirty="0" smtClean="0"/>
              <a:t>13077 Wallace Pike</a:t>
            </a:r>
          </a:p>
          <a:p>
            <a:pPr marL="0" indent="0">
              <a:lnSpc>
                <a:spcPct val="100000"/>
              </a:lnSpc>
              <a:spcBef>
                <a:spcPts val="600"/>
              </a:spcBef>
              <a:buNone/>
            </a:pPr>
            <a:r>
              <a:rPr lang="en-US" sz="1200" dirty="0" smtClean="0"/>
              <a:t>Bristol, Virginia 24211</a:t>
            </a:r>
          </a:p>
          <a:p>
            <a:pPr marL="0" indent="0">
              <a:lnSpc>
                <a:spcPct val="100000"/>
              </a:lnSpc>
              <a:spcBef>
                <a:spcPts val="600"/>
              </a:spcBef>
              <a:buNone/>
            </a:pPr>
            <a:r>
              <a:rPr lang="en-US" sz="1200" dirty="0" smtClean="0"/>
              <a:t>(276) 642-5400</a:t>
            </a:r>
          </a:p>
          <a:p>
            <a:pPr marL="0" indent="0">
              <a:lnSpc>
                <a:spcPct val="100000"/>
              </a:lnSpc>
              <a:spcBef>
                <a:spcPts val="600"/>
              </a:spcBef>
              <a:buNone/>
            </a:pPr>
            <a:r>
              <a:rPr lang="en-US" sz="1200" dirty="0" smtClean="0"/>
              <a:t>Email:  </a:t>
            </a:r>
            <a:r>
              <a:rPr lang="en-US" sz="1200" dirty="0" smtClean="0">
                <a:hlinkClick r:id="rId2"/>
              </a:rPr>
              <a:t>ljphillips@wcs.k12.va.us</a:t>
            </a:r>
            <a:endParaRPr lang="en-US" sz="1200" dirty="0" smtClean="0"/>
          </a:p>
          <a:p>
            <a:pPr marL="0" indent="0">
              <a:lnSpc>
                <a:spcPct val="100000"/>
              </a:lnSpc>
              <a:spcBef>
                <a:spcPts val="600"/>
              </a:spcBef>
              <a:buNone/>
            </a:pPr>
            <a:r>
              <a:rPr lang="en-US" sz="1200" b="1" i="1" dirty="0" smtClean="0">
                <a:solidFill>
                  <a:schemeClr val="tx1">
                    <a:lumMod val="50000"/>
                  </a:schemeClr>
                </a:solidFill>
              </a:rPr>
              <a:t>For more lesson  ideas that go with this presentation, please visit </a:t>
            </a:r>
            <a:r>
              <a:rPr lang="en-US" sz="1200" dirty="0" smtClean="0">
                <a:solidFill>
                  <a:schemeClr val="tx1">
                    <a:lumMod val="50000"/>
                  </a:schemeClr>
                </a:solidFill>
              </a:rPr>
              <a:t>Class Web Page: </a:t>
            </a:r>
            <a:r>
              <a:rPr lang="en-US" sz="1200" dirty="0" smtClean="0">
                <a:solidFill>
                  <a:schemeClr val="tx1">
                    <a:lumMod val="50000"/>
                  </a:schemeClr>
                </a:solidFill>
              </a:rPr>
              <a:t>lizphillips-ela.weebly.com </a:t>
            </a:r>
            <a:endParaRPr lang="en-US" sz="1200" dirty="0" smtClean="0">
              <a:solidFill>
                <a:schemeClr val="tx1">
                  <a:lumMod val="50000"/>
                </a:schemeClr>
              </a:solidFill>
            </a:endParaRPr>
          </a:p>
          <a:p>
            <a:pPr marL="0" indent="0">
              <a:lnSpc>
                <a:spcPct val="100000"/>
              </a:lnSpc>
              <a:spcBef>
                <a:spcPts val="600"/>
              </a:spcBef>
              <a:buNone/>
            </a:pPr>
            <a:r>
              <a:rPr lang="en-US" sz="1200" dirty="0" smtClean="0"/>
              <a:t>Blog: lizphillipsteaches.tumblr.com</a:t>
            </a:r>
            <a:endParaRPr lang="en-US" sz="1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013" y="2027390"/>
            <a:ext cx="1219200" cy="1221740"/>
          </a:xfrm>
          <a:prstGeom prst="rect">
            <a:avLst/>
          </a:prstGeom>
        </p:spPr>
      </p:pic>
      <p:pic>
        <p:nvPicPr>
          <p:cNvPr id="1026" name="Picture 2" descr="Valerie Leonard"/>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726236" y="2133600"/>
            <a:ext cx="1216977" cy="121697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6704012" y="2221696"/>
            <a:ext cx="4419599" cy="3567130"/>
          </a:xfrm>
          <a:prstGeom prst="rect">
            <a:avLst/>
          </a:prstGeom>
        </p:spPr>
        <p:txBody>
          <a:bodyPr vert="horz" lIns="91440" tIns="45720" rIns="91440" bIns="45720" rtlCol="0" anchor="ctr" anchorCtr="0">
            <a:sp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956816"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956816"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56816"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1956816"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lnSpc>
                <a:spcPct val="120000"/>
              </a:lnSpc>
              <a:buFont typeface="Arial" pitchFamily="34" charset="0"/>
              <a:buNone/>
            </a:pPr>
            <a:r>
              <a:rPr lang="en-US" dirty="0" smtClean="0"/>
              <a:t>		    </a:t>
            </a:r>
            <a:endParaRPr lang="en-US" sz="2800" b="1" dirty="0">
              <a:solidFill>
                <a:srgbClr val="00B0F0"/>
              </a:solidFill>
            </a:endParaRPr>
          </a:p>
          <a:p>
            <a:pPr marL="0" indent="0">
              <a:lnSpc>
                <a:spcPct val="120000"/>
              </a:lnSpc>
              <a:buFont typeface="Arial" pitchFamily="34" charset="0"/>
              <a:buNone/>
            </a:pPr>
            <a:r>
              <a:rPr lang="en-US" sz="2800" b="1" dirty="0" smtClean="0">
                <a:solidFill>
                  <a:srgbClr val="00B0F0"/>
                </a:solidFill>
              </a:rPr>
              <a:t>		Val</a:t>
            </a:r>
          </a:p>
          <a:p>
            <a:pPr marL="0" indent="0">
              <a:lnSpc>
                <a:spcPct val="120000"/>
              </a:lnSpc>
              <a:buFont typeface="Arial" pitchFamily="34" charset="0"/>
              <a:buNone/>
            </a:pPr>
            <a:r>
              <a:rPr lang="en-US" sz="1200" dirty="0" smtClean="0"/>
              <a:t>Valerie Leonard</a:t>
            </a:r>
          </a:p>
          <a:p>
            <a:pPr marL="0" indent="0">
              <a:lnSpc>
                <a:spcPct val="100000"/>
              </a:lnSpc>
              <a:spcBef>
                <a:spcPts val="600"/>
              </a:spcBef>
              <a:buFont typeface="Arial" pitchFamily="34" charset="0"/>
              <a:buNone/>
            </a:pPr>
            <a:r>
              <a:rPr lang="en-US" sz="1200" dirty="0" smtClean="0"/>
              <a:t>English Language Arts Educator</a:t>
            </a:r>
          </a:p>
          <a:p>
            <a:pPr marL="0" indent="0">
              <a:lnSpc>
                <a:spcPct val="100000"/>
              </a:lnSpc>
              <a:spcBef>
                <a:spcPts val="600"/>
              </a:spcBef>
              <a:buFont typeface="Arial" pitchFamily="34" charset="0"/>
              <a:buNone/>
            </a:pPr>
            <a:r>
              <a:rPr lang="en-US" sz="1200" dirty="0" smtClean="0"/>
              <a:t>Wallace Middle School</a:t>
            </a:r>
          </a:p>
          <a:p>
            <a:pPr marL="0" indent="0">
              <a:lnSpc>
                <a:spcPct val="100000"/>
              </a:lnSpc>
              <a:spcBef>
                <a:spcPts val="600"/>
              </a:spcBef>
              <a:buFont typeface="Arial" pitchFamily="34" charset="0"/>
              <a:buNone/>
            </a:pPr>
            <a:r>
              <a:rPr lang="en-US" sz="1200" dirty="0" smtClean="0"/>
              <a:t>13077 Wallace Pike</a:t>
            </a:r>
          </a:p>
          <a:p>
            <a:pPr marL="0" indent="0">
              <a:lnSpc>
                <a:spcPct val="100000"/>
              </a:lnSpc>
              <a:spcBef>
                <a:spcPts val="600"/>
              </a:spcBef>
              <a:buFont typeface="Arial" pitchFamily="34" charset="0"/>
              <a:buNone/>
            </a:pPr>
            <a:r>
              <a:rPr lang="en-US" sz="1200" dirty="0" smtClean="0"/>
              <a:t>Bristol, Virginia 24211</a:t>
            </a:r>
          </a:p>
          <a:p>
            <a:pPr marL="0" indent="0">
              <a:lnSpc>
                <a:spcPct val="100000"/>
              </a:lnSpc>
              <a:spcBef>
                <a:spcPts val="600"/>
              </a:spcBef>
              <a:buFont typeface="Arial" pitchFamily="34" charset="0"/>
              <a:buNone/>
            </a:pPr>
            <a:r>
              <a:rPr lang="en-US" sz="1200" dirty="0" smtClean="0"/>
              <a:t>(276) 642-5400</a:t>
            </a:r>
          </a:p>
          <a:p>
            <a:pPr marL="0" indent="0">
              <a:lnSpc>
                <a:spcPct val="100000"/>
              </a:lnSpc>
              <a:spcBef>
                <a:spcPts val="600"/>
              </a:spcBef>
              <a:buFont typeface="Arial" pitchFamily="34" charset="0"/>
              <a:buNone/>
            </a:pPr>
            <a:r>
              <a:rPr lang="en-US" sz="1200" dirty="0" smtClean="0"/>
              <a:t>Email:  </a:t>
            </a:r>
            <a:r>
              <a:rPr lang="en-US" sz="1200" dirty="0" smtClean="0">
                <a:hlinkClick r:id="rId5"/>
              </a:rPr>
              <a:t>vleonard@wcs.k12.va.us</a:t>
            </a:r>
            <a:endParaRPr lang="en-US" sz="1200" dirty="0" smtClean="0"/>
          </a:p>
          <a:p>
            <a:pPr marL="0" indent="0">
              <a:lnSpc>
                <a:spcPct val="100000"/>
              </a:lnSpc>
              <a:spcBef>
                <a:spcPts val="600"/>
              </a:spcBef>
              <a:buFont typeface="Arial" pitchFamily="34" charset="0"/>
              <a:buNone/>
            </a:pPr>
            <a:endParaRPr lang="en-US" sz="1200" dirty="0"/>
          </a:p>
        </p:txBody>
      </p:sp>
    </p:spTree>
    <p:extLst>
      <p:ext uri="{BB962C8B-B14F-4D97-AF65-F5344CB8AC3E}">
        <p14:creationId xmlns:p14="http://schemas.microsoft.com/office/powerpoint/2010/main" val="396756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 for This Session</a:t>
            </a:r>
            <a:endParaRPr lang="en-US" b="1" dirty="0"/>
          </a:p>
        </p:txBody>
      </p:sp>
      <p:sp>
        <p:nvSpPr>
          <p:cNvPr id="3" name="Content Placeholder 2"/>
          <p:cNvSpPr>
            <a:spLocks noGrp="1"/>
          </p:cNvSpPr>
          <p:nvPr>
            <p:ph sz="half" idx="1"/>
          </p:nvPr>
        </p:nvSpPr>
        <p:spPr>
          <a:xfrm>
            <a:off x="1522413" y="1752600"/>
            <a:ext cx="4419599" cy="4495800"/>
          </a:xfrm>
        </p:spPr>
        <p:txBody>
          <a:bodyPr>
            <a:normAutofit lnSpcReduction="10000"/>
          </a:bodyPr>
          <a:lstStyle/>
          <a:p>
            <a:r>
              <a:rPr lang="en-US" dirty="0" smtClean="0"/>
              <a:t>To stress the importance of hands-on interactive activities in the classroom.</a:t>
            </a:r>
          </a:p>
          <a:p>
            <a:r>
              <a:rPr lang="en-US" dirty="0" smtClean="0"/>
              <a:t>To provide teachers and specialists the opportunity to try a few interactive activities that work in middle level classrooms.</a:t>
            </a:r>
          </a:p>
          <a:p>
            <a:r>
              <a:rPr lang="en-US" dirty="0" smtClean="0"/>
              <a:t>To provide teachers and specialists with materials and ideas that can be adapted for their classrooms.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212" y="1981200"/>
            <a:ext cx="4773971" cy="3276600"/>
          </a:xfrm>
          <a:prstGeom prst="rect">
            <a:avLst/>
          </a:prstGeom>
        </p:spPr>
      </p:pic>
      <p:sp>
        <p:nvSpPr>
          <p:cNvPr id="7" name="TextBox 6"/>
          <p:cNvSpPr txBox="1"/>
          <p:nvPr/>
        </p:nvSpPr>
        <p:spPr>
          <a:xfrm>
            <a:off x="9371012" y="5266386"/>
            <a:ext cx="2133600" cy="216982"/>
          </a:xfrm>
          <a:prstGeom prst="rect">
            <a:avLst/>
          </a:prstGeom>
          <a:noFill/>
        </p:spPr>
        <p:txBody>
          <a:bodyPr wrap="square" rtlCol="0">
            <a:spAutoFit/>
          </a:bodyPr>
          <a:lstStyle/>
          <a:p>
            <a:pPr>
              <a:lnSpc>
                <a:spcPct val="90000"/>
              </a:lnSpc>
            </a:pPr>
            <a:r>
              <a:rPr lang="en-US" sz="900" i="1" dirty="0" smtClean="0"/>
              <a:t>Source:  larrycuban.wordpress.com</a:t>
            </a:r>
            <a:endParaRPr lang="en-US" sz="900" i="1" dirty="0"/>
          </a:p>
        </p:txBody>
      </p:sp>
    </p:spTree>
    <p:extLst>
      <p:ext uri="{BB962C8B-B14F-4D97-AF65-F5344CB8AC3E}">
        <p14:creationId xmlns:p14="http://schemas.microsoft.com/office/powerpoint/2010/main" val="160898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 Students and Breaking Some Ice</a:t>
            </a:r>
            <a:endParaRPr lang="en-US" b="1" dirty="0"/>
          </a:p>
        </p:txBody>
      </p:sp>
      <p:sp>
        <p:nvSpPr>
          <p:cNvPr id="3" name="Content Placeholder 2"/>
          <p:cNvSpPr>
            <a:spLocks noGrp="1"/>
          </p:cNvSpPr>
          <p:nvPr>
            <p:ph sz="half" idx="1"/>
          </p:nvPr>
        </p:nvSpPr>
        <p:spPr/>
        <p:txBody>
          <a:bodyPr/>
          <a:lstStyle/>
          <a:p>
            <a:r>
              <a:rPr lang="en-US" dirty="0" smtClean="0"/>
              <a:t>Ever feel like you run a torture chamber? </a:t>
            </a:r>
          </a:p>
          <a:p>
            <a:r>
              <a:rPr lang="en-US" dirty="0" smtClean="0"/>
              <a:t>“Welcome to my class.  First we will go over the rules and supply list.  And then we will take the mandatory pre-assessment.  This process will take at least two days. Are there any questions?”</a:t>
            </a:r>
            <a:endParaRPr lang="en-US" dirty="0"/>
          </a:p>
        </p:txBody>
      </p:sp>
      <p:pic>
        <p:nvPicPr>
          <p:cNvPr id="1026" name="Picture 2" descr="Essay assignment - what I did on my summer vaca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76460" y="2209800"/>
            <a:ext cx="4853687" cy="3200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82347" y="5410200"/>
            <a:ext cx="1447800" cy="216982"/>
          </a:xfrm>
          <a:prstGeom prst="rect">
            <a:avLst/>
          </a:prstGeom>
          <a:noFill/>
        </p:spPr>
        <p:txBody>
          <a:bodyPr wrap="square" rtlCol="0">
            <a:spAutoFit/>
          </a:bodyPr>
          <a:lstStyle/>
          <a:p>
            <a:pPr>
              <a:lnSpc>
                <a:spcPct val="90000"/>
              </a:lnSpc>
            </a:pPr>
            <a:r>
              <a:rPr lang="en-US" sz="900" i="1" dirty="0" smtClean="0"/>
              <a:t>Source: theoddestbox.com</a:t>
            </a:r>
            <a:endParaRPr lang="en-US" sz="900" i="1" dirty="0"/>
          </a:p>
        </p:txBody>
      </p:sp>
    </p:spTree>
    <p:extLst>
      <p:ext uri="{BB962C8B-B14F-4D97-AF65-F5344CB8AC3E}">
        <p14:creationId xmlns:p14="http://schemas.microsoft.com/office/powerpoint/2010/main" val="30465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 Students and Breaking Some Ice</a:t>
            </a:r>
            <a:endParaRPr lang="en-US" b="1" dirty="0"/>
          </a:p>
        </p:txBody>
      </p:sp>
      <p:sp>
        <p:nvSpPr>
          <p:cNvPr id="3" name="Content Placeholder 2"/>
          <p:cNvSpPr>
            <a:spLocks noGrp="1"/>
          </p:cNvSpPr>
          <p:nvPr>
            <p:ph sz="half" idx="1"/>
          </p:nvPr>
        </p:nvSpPr>
        <p:spPr/>
        <p:txBody>
          <a:bodyPr>
            <a:normAutofit lnSpcReduction="10000"/>
          </a:bodyPr>
          <a:lstStyle/>
          <a:p>
            <a:pPr marL="0" indent="0" algn="ctr">
              <a:buNone/>
            </a:pPr>
            <a:r>
              <a:rPr lang="en-US" b="1" dirty="0" smtClean="0">
                <a:solidFill>
                  <a:srgbClr val="00B0F0"/>
                </a:solidFill>
              </a:rPr>
              <a:t>MULTIPLE INTELLIGENCES</a:t>
            </a:r>
          </a:p>
          <a:p>
            <a:r>
              <a:rPr lang="en-US" dirty="0" smtClean="0"/>
              <a:t>Everybody is some kind of smart.</a:t>
            </a:r>
          </a:p>
          <a:p>
            <a:r>
              <a:rPr lang="en-US" dirty="0" smtClean="0"/>
              <a:t>Take an inventory at the beginning of the year so you and your students can see where strengths and needs are.  </a:t>
            </a:r>
            <a:endParaRPr lang="en-US" dirty="0"/>
          </a:p>
          <a:p>
            <a:r>
              <a:rPr lang="en-US" dirty="0" smtClean="0"/>
              <a:t>When you group students, you can use the inventories to distribute talents so everyone collaborates more successfully.</a:t>
            </a:r>
            <a:endParaRPr lang="en-US" dirty="0"/>
          </a:p>
        </p:txBody>
      </p:sp>
      <p:pic>
        <p:nvPicPr>
          <p:cNvPr id="7" name="Content Placeholder 6"/>
          <p:cNvPicPr>
            <a:picLocks noGrp="1" noChangeAspect="1"/>
          </p:cNvPicPr>
          <p:nvPr>
            <p:ph sz="half" idx="2"/>
          </p:nvPr>
        </p:nvPicPr>
        <p:blipFill>
          <a:blip r:embed="rId2"/>
          <a:stretch>
            <a:fillRect/>
          </a:stretch>
        </p:blipFill>
        <p:spPr>
          <a:xfrm rot="20927955">
            <a:off x="6158187" y="2461322"/>
            <a:ext cx="4419600" cy="265914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3812" y="2751786"/>
            <a:ext cx="2571750" cy="3429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p:cNvSpPr txBox="1"/>
          <p:nvPr/>
        </p:nvSpPr>
        <p:spPr>
          <a:xfrm>
            <a:off x="9428162" y="6286390"/>
            <a:ext cx="2057400" cy="203133"/>
          </a:xfrm>
          <a:prstGeom prst="rect">
            <a:avLst/>
          </a:prstGeom>
          <a:noFill/>
        </p:spPr>
        <p:txBody>
          <a:bodyPr wrap="square" rtlCol="0">
            <a:spAutoFit/>
          </a:bodyPr>
          <a:lstStyle/>
          <a:p>
            <a:pPr>
              <a:lnSpc>
                <a:spcPct val="90000"/>
              </a:lnSpc>
            </a:pPr>
            <a:r>
              <a:rPr lang="en-US" sz="800" i="1" dirty="0" smtClean="0"/>
              <a:t>© Lizbeth J. Phillips, all rights reserved</a:t>
            </a:r>
            <a:endParaRPr lang="en-US" sz="800" i="1" dirty="0"/>
          </a:p>
        </p:txBody>
      </p:sp>
    </p:spTree>
    <p:extLst>
      <p:ext uri="{BB962C8B-B14F-4D97-AF65-F5344CB8AC3E}">
        <p14:creationId xmlns:p14="http://schemas.microsoft.com/office/powerpoint/2010/main" val="368558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 Multiple Intelligences Survey</a:t>
            </a:r>
            <a:endParaRPr lang="en-US" dirty="0"/>
          </a:p>
        </p:txBody>
      </p:sp>
      <p:sp>
        <p:nvSpPr>
          <p:cNvPr id="3" name="Content Placeholder 2"/>
          <p:cNvSpPr>
            <a:spLocks noGrp="1"/>
          </p:cNvSpPr>
          <p:nvPr>
            <p:ph sz="half" idx="1"/>
          </p:nvPr>
        </p:nvSpPr>
        <p:spPr>
          <a:xfrm>
            <a:off x="1370013" y="1757943"/>
            <a:ext cx="4419599" cy="4267200"/>
          </a:xfrm>
        </p:spPr>
        <p:txBody>
          <a:bodyPr/>
          <a:lstStyle/>
          <a:p>
            <a:pPr marL="457200" indent="-457200">
              <a:buFont typeface="+mj-lt"/>
              <a:buAutoNum type="arabicPeriod"/>
            </a:pPr>
            <a:r>
              <a:rPr lang="en-US" dirty="0" smtClean="0"/>
              <a:t>Answer all the questions.</a:t>
            </a:r>
          </a:p>
          <a:p>
            <a:pPr marL="457200" indent="-457200">
              <a:buFont typeface="+mj-lt"/>
              <a:buAutoNum type="arabicPeriod"/>
            </a:pPr>
            <a:r>
              <a:rPr lang="en-US" dirty="0" smtClean="0"/>
              <a:t>Total answers for each category.</a:t>
            </a:r>
          </a:p>
          <a:p>
            <a:pPr marL="457200" indent="-457200">
              <a:buFont typeface="+mj-lt"/>
              <a:buAutoNum type="arabicPeriod"/>
            </a:pPr>
            <a:r>
              <a:rPr lang="en-US" dirty="0" smtClean="0"/>
              <a:t>Graph your results. (If you want to use colored pencils, go ahead!)</a:t>
            </a:r>
          </a:p>
          <a:p>
            <a:pPr marL="457200" indent="-457200">
              <a:buFont typeface="+mj-lt"/>
              <a:buAutoNum type="arabicPeriod"/>
            </a:pPr>
            <a:r>
              <a:rPr lang="en-US" dirty="0" smtClean="0"/>
              <a:t>Display the percentages for each kind of Smart.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46812" y="2037044"/>
            <a:ext cx="4800599" cy="3708766"/>
          </a:xfrm>
        </p:spPr>
      </p:pic>
      <p:sp>
        <p:nvSpPr>
          <p:cNvPr id="4" name="TextBox 3"/>
          <p:cNvSpPr txBox="1"/>
          <p:nvPr/>
        </p:nvSpPr>
        <p:spPr>
          <a:xfrm>
            <a:off x="9447212" y="5810420"/>
            <a:ext cx="2133600" cy="203133"/>
          </a:xfrm>
          <a:prstGeom prst="rect">
            <a:avLst/>
          </a:prstGeom>
          <a:noFill/>
        </p:spPr>
        <p:txBody>
          <a:bodyPr wrap="square" rtlCol="0">
            <a:spAutoFit/>
          </a:bodyPr>
          <a:lstStyle/>
          <a:p>
            <a:pPr>
              <a:lnSpc>
                <a:spcPct val="90000"/>
              </a:lnSpc>
            </a:pPr>
            <a:r>
              <a:rPr lang="en-US" sz="800" i="1" dirty="0" smtClean="0"/>
              <a:t>Source:  www.dyslexickids.net</a:t>
            </a:r>
            <a:endParaRPr lang="en-US" sz="800" i="1" dirty="0"/>
          </a:p>
        </p:txBody>
      </p:sp>
    </p:spTree>
    <p:extLst>
      <p:ext uri="{BB962C8B-B14F-4D97-AF65-F5344CB8AC3E}">
        <p14:creationId xmlns:p14="http://schemas.microsoft.com/office/powerpoint/2010/main" val="229785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 Students and Breaking Some Ice</a:t>
            </a:r>
            <a:endParaRPr lang="en-US" b="1" dirty="0"/>
          </a:p>
        </p:txBody>
      </p:sp>
      <p:sp>
        <p:nvSpPr>
          <p:cNvPr id="3" name="Content Placeholder 2"/>
          <p:cNvSpPr>
            <a:spLocks noGrp="1"/>
          </p:cNvSpPr>
          <p:nvPr>
            <p:ph sz="half" idx="1"/>
          </p:nvPr>
        </p:nvSpPr>
        <p:spPr>
          <a:xfrm>
            <a:off x="1553918" y="1905000"/>
            <a:ext cx="5178028" cy="4267200"/>
          </a:xfrm>
        </p:spPr>
        <p:txBody>
          <a:bodyPr/>
          <a:lstStyle/>
          <a:p>
            <a:pPr marL="0" indent="0" algn="ctr">
              <a:buNone/>
            </a:pPr>
            <a:r>
              <a:rPr lang="en-US" b="1" dirty="0" smtClean="0">
                <a:solidFill>
                  <a:srgbClr val="00B0F0"/>
                </a:solidFill>
              </a:rPr>
              <a:t>GIVE ME A HAND!</a:t>
            </a:r>
          </a:p>
          <a:p>
            <a:r>
              <a:rPr lang="en-US" dirty="0" smtClean="0"/>
              <a:t>There’s one of you and maybe a hundred of them.  You have to learn their names and get an idea of who your students are.</a:t>
            </a:r>
          </a:p>
          <a:p>
            <a:r>
              <a:rPr lang="en-US" dirty="0" smtClean="0"/>
              <a:t>You have far too little time to learn little bits of trivia so you connect with your students in the very first days of class.</a:t>
            </a:r>
          </a:p>
          <a:p>
            <a:r>
              <a:rPr lang="en-US" i="1" dirty="0" smtClean="0"/>
              <a:t>Give Me a Hand </a:t>
            </a:r>
            <a:r>
              <a:rPr lang="en-US" dirty="0" smtClean="0"/>
              <a:t>helps.</a:t>
            </a:r>
            <a:endParaRPr lang="en-US" dirty="0"/>
          </a:p>
        </p:txBody>
      </p:sp>
      <p:pic>
        <p:nvPicPr>
          <p:cNvPr id="6" name="Picture 5"/>
          <p:cNvPicPr>
            <a:picLocks noChangeAspect="1"/>
          </p:cNvPicPr>
          <p:nvPr/>
        </p:nvPicPr>
        <p:blipFill>
          <a:blip r:embed="rId2"/>
          <a:stretch>
            <a:fillRect/>
          </a:stretch>
        </p:blipFill>
        <p:spPr>
          <a:xfrm rot="684939">
            <a:off x="9333233" y="1937720"/>
            <a:ext cx="2161905" cy="2914286"/>
          </a:xfrm>
          <a:prstGeom prst="rect">
            <a:avLst/>
          </a:prstGeom>
        </p:spPr>
      </p:pic>
      <p:pic>
        <p:nvPicPr>
          <p:cNvPr id="5" name="Picture 4"/>
          <p:cNvPicPr>
            <a:picLocks noChangeAspect="1"/>
          </p:cNvPicPr>
          <p:nvPr/>
        </p:nvPicPr>
        <p:blipFill>
          <a:blip r:embed="rId3"/>
          <a:stretch>
            <a:fillRect/>
          </a:stretch>
        </p:blipFill>
        <p:spPr>
          <a:xfrm>
            <a:off x="7175532" y="2362200"/>
            <a:ext cx="3120333" cy="405643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6" name="Picture 2" descr="https://encrypted-tbn2.gstatic.com/images?q=tbn:ANd9GcTI1Uhp5WRZc4FKSBVyY_0jX446FAOxUb3Jkw4vIdO-pBA95Rpi9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5812" y="3962400"/>
            <a:ext cx="1743075" cy="26193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514012" y="6418633"/>
            <a:ext cx="1143000" cy="203133"/>
          </a:xfrm>
          <a:prstGeom prst="rect">
            <a:avLst/>
          </a:prstGeom>
          <a:noFill/>
        </p:spPr>
        <p:txBody>
          <a:bodyPr wrap="square" rtlCol="0">
            <a:spAutoFit/>
          </a:bodyPr>
          <a:lstStyle/>
          <a:p>
            <a:pPr>
              <a:lnSpc>
                <a:spcPct val="90000"/>
              </a:lnSpc>
            </a:pPr>
            <a:r>
              <a:rPr lang="en-US" sz="800" dirty="0" smtClean="0"/>
              <a:t>© Lizbeth J. Phillips</a:t>
            </a:r>
            <a:endParaRPr lang="en-US" sz="800" dirty="0"/>
          </a:p>
        </p:txBody>
      </p:sp>
    </p:spTree>
    <p:extLst>
      <p:ext uri="{BB962C8B-B14F-4D97-AF65-F5344CB8AC3E}">
        <p14:creationId xmlns:p14="http://schemas.microsoft.com/office/powerpoint/2010/main" val="278253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Your Own Hand!</a:t>
            </a:r>
            <a:endParaRPr lang="en-US" dirty="0"/>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990012" y="1689139"/>
            <a:ext cx="1981199" cy="2639883"/>
          </a:xfrm>
          <a:prstGeom prst="rect">
            <a:avLst/>
          </a:prstGeom>
          <a:ln>
            <a:noFill/>
          </a:ln>
          <a:effectLst>
            <a:softEdge rad="112500"/>
          </a:effectLst>
        </p:spPr>
      </p:pic>
      <p:sp>
        <p:nvSpPr>
          <p:cNvPr id="11" name="Content Placeholder 10"/>
          <p:cNvSpPr>
            <a:spLocks noGrp="1"/>
          </p:cNvSpPr>
          <p:nvPr>
            <p:ph sz="half" idx="2"/>
          </p:nvPr>
        </p:nvSpPr>
        <p:spPr>
          <a:xfrm>
            <a:off x="912812" y="1905000"/>
            <a:ext cx="5557302" cy="4267200"/>
          </a:xfrm>
        </p:spPr>
        <p:txBody>
          <a:bodyPr>
            <a:normAutofit fontScale="92500" lnSpcReduction="20000"/>
          </a:bodyPr>
          <a:lstStyle/>
          <a:p>
            <a:pPr marL="457200" indent="-457200">
              <a:buFont typeface="+mj-lt"/>
              <a:buAutoNum type="arabicPeriod"/>
            </a:pPr>
            <a:r>
              <a:rPr lang="en-US" dirty="0" smtClean="0"/>
              <a:t>Trace around your hand.  Start at the wrist and go around hand, fingers spread out.  Do nails!</a:t>
            </a:r>
          </a:p>
          <a:p>
            <a:pPr marL="457200" indent="-457200">
              <a:buFont typeface="+mj-lt"/>
              <a:buAutoNum type="arabicPeriod"/>
            </a:pPr>
            <a:r>
              <a:rPr lang="en-US" dirty="0" smtClean="0"/>
              <a:t>Write important information on each finger.</a:t>
            </a:r>
          </a:p>
          <a:p>
            <a:pPr marL="987552" lvl="2" indent="-457200"/>
            <a:r>
              <a:rPr lang="en-US" dirty="0" smtClean="0"/>
              <a:t>Afraid of…</a:t>
            </a:r>
          </a:p>
          <a:p>
            <a:pPr marL="987552" lvl="2" indent="-457200"/>
            <a:r>
              <a:rPr lang="en-US" dirty="0" smtClean="0"/>
              <a:t>Good at…</a:t>
            </a:r>
          </a:p>
          <a:p>
            <a:pPr marL="987552" lvl="2" indent="-457200"/>
            <a:r>
              <a:rPr lang="en-US" dirty="0" smtClean="0"/>
              <a:t>Favorite food…</a:t>
            </a:r>
          </a:p>
          <a:p>
            <a:pPr marL="987552" lvl="2" indent="-457200"/>
            <a:r>
              <a:rPr lang="en-US" dirty="0" smtClean="0"/>
              <a:t>A hobby…</a:t>
            </a:r>
          </a:p>
          <a:p>
            <a:pPr marL="987552" lvl="2" indent="-457200"/>
            <a:r>
              <a:rPr lang="en-US" dirty="0" smtClean="0"/>
              <a:t>Something to work on/improve</a:t>
            </a:r>
          </a:p>
          <a:p>
            <a:pPr marL="457200" indent="-457200">
              <a:buFont typeface="+mj-lt"/>
              <a:buAutoNum type="arabicPeriod"/>
            </a:pPr>
            <a:r>
              <a:rPr lang="en-US" dirty="0" smtClean="0"/>
              <a:t>Draw/Color so no white space is outside your hand.</a:t>
            </a:r>
          </a:p>
          <a:p>
            <a:pPr marL="457200" indent="-457200">
              <a:buFont typeface="+mj-lt"/>
              <a:buAutoNum type="arabicPeriod"/>
            </a:pPr>
            <a:r>
              <a:rPr lang="en-US" dirty="0" smtClean="0"/>
              <a:t>Present yourself to the class!</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67725">
            <a:off x="9466613" y="3840473"/>
            <a:ext cx="1941732" cy="2588976"/>
          </a:xfrm>
          <a:prstGeom prst="rect">
            <a:avLst/>
          </a:prstGeom>
          <a:ln>
            <a:noFill/>
          </a:ln>
          <a:effectLst>
            <a:softEdge rad="11250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89416">
            <a:off x="6969680" y="2103988"/>
            <a:ext cx="1885950" cy="2514600"/>
          </a:xfrm>
          <a:prstGeom prst="rect">
            <a:avLst/>
          </a:prstGeom>
          <a:ln>
            <a:noFill/>
          </a:ln>
          <a:effectLst>
            <a:softEdge rad="112500"/>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0867" y="4616688"/>
            <a:ext cx="2438400" cy="1828800"/>
          </a:xfrm>
          <a:prstGeom prst="rect">
            <a:avLst/>
          </a:prstGeom>
          <a:ln>
            <a:noFill/>
          </a:ln>
          <a:effectLst>
            <a:softEdge rad="112500"/>
          </a:effectLst>
        </p:spPr>
      </p:pic>
      <p:sp>
        <p:nvSpPr>
          <p:cNvPr id="3" name="TextBox 2"/>
          <p:cNvSpPr txBox="1"/>
          <p:nvPr/>
        </p:nvSpPr>
        <p:spPr>
          <a:xfrm>
            <a:off x="9289267" y="6445488"/>
            <a:ext cx="2139145" cy="203133"/>
          </a:xfrm>
          <a:prstGeom prst="rect">
            <a:avLst/>
          </a:prstGeom>
          <a:noFill/>
        </p:spPr>
        <p:txBody>
          <a:bodyPr wrap="square" rtlCol="0">
            <a:spAutoFit/>
          </a:bodyPr>
          <a:lstStyle/>
          <a:p>
            <a:pPr>
              <a:lnSpc>
                <a:spcPct val="90000"/>
              </a:lnSpc>
            </a:pPr>
            <a:r>
              <a:rPr lang="en-US" sz="800" dirty="0" smtClean="0"/>
              <a:t>© Lizbeth J. Phillips, all rights reserved</a:t>
            </a:r>
            <a:endParaRPr lang="en-US" sz="800" dirty="0"/>
          </a:p>
        </p:txBody>
      </p:sp>
    </p:spTree>
    <p:extLst>
      <p:ext uri="{BB962C8B-B14F-4D97-AF65-F5344CB8AC3E}">
        <p14:creationId xmlns:p14="http://schemas.microsoft.com/office/powerpoint/2010/main" val="256217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Get a Life!</a:t>
            </a:r>
            <a:endParaRPr lang="en-US" b="1" dirty="0"/>
          </a:p>
        </p:txBody>
      </p:sp>
      <p:sp>
        <p:nvSpPr>
          <p:cNvPr id="3" name="Content Placeholder 2"/>
          <p:cNvSpPr>
            <a:spLocks noGrp="1"/>
          </p:cNvSpPr>
          <p:nvPr>
            <p:ph sz="half" idx="1"/>
          </p:nvPr>
        </p:nvSpPr>
        <p:spPr>
          <a:xfrm>
            <a:off x="1293812" y="1905000"/>
            <a:ext cx="5562599" cy="4267200"/>
          </a:xfrm>
        </p:spPr>
        <p:txBody>
          <a:bodyPr>
            <a:normAutofit fontScale="92500" lnSpcReduction="10000"/>
          </a:bodyPr>
          <a:lstStyle/>
          <a:p>
            <a:r>
              <a:rPr lang="en-US" dirty="0" smtClean="0"/>
              <a:t>Figurative language is difficult to identify if you are not a reader.  Idioms and personification are not used as much in students’ everyday conversations. </a:t>
            </a:r>
          </a:p>
          <a:p>
            <a:r>
              <a:rPr lang="en-US" dirty="0" smtClean="0"/>
              <a:t>We have more concrete learners than ever before—in spite of all the technology students have at their fingertips. Many of our students exist in poverty, and their casual language gets in the way of learning formal language concepts.</a:t>
            </a:r>
          </a:p>
          <a:p>
            <a:r>
              <a:rPr lang="en-US" dirty="0" smtClean="0"/>
              <a:t>We have to become more explicit about figurative language so the world is not overflowing with Amelia </a:t>
            </a:r>
            <a:r>
              <a:rPr lang="en-US" dirty="0" err="1" smtClean="0"/>
              <a:t>Bedelias</a:t>
            </a:r>
            <a:r>
              <a:rPr lang="en-US" dirty="0" smtClean="0"/>
              <a:t>.</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61212" y="1900707"/>
            <a:ext cx="4149436" cy="4267200"/>
          </a:xfrm>
        </p:spPr>
      </p:pic>
      <p:sp>
        <p:nvSpPr>
          <p:cNvPr id="4" name="TextBox 3"/>
          <p:cNvSpPr txBox="1"/>
          <p:nvPr/>
        </p:nvSpPr>
        <p:spPr>
          <a:xfrm>
            <a:off x="7313612" y="6248400"/>
            <a:ext cx="3733800" cy="203133"/>
          </a:xfrm>
          <a:prstGeom prst="rect">
            <a:avLst/>
          </a:prstGeom>
          <a:noFill/>
        </p:spPr>
        <p:txBody>
          <a:bodyPr wrap="square" rtlCol="0">
            <a:spAutoFit/>
          </a:bodyPr>
          <a:lstStyle/>
          <a:p>
            <a:pPr>
              <a:lnSpc>
                <a:spcPct val="90000"/>
              </a:lnSpc>
            </a:pPr>
            <a:r>
              <a:rPr lang="en-US" sz="800" i="1" dirty="0" smtClean="0"/>
              <a:t>Source: blog.writeathome.com</a:t>
            </a:r>
            <a:endParaRPr lang="en-US" sz="800" i="1" dirty="0"/>
          </a:p>
        </p:txBody>
      </p:sp>
    </p:spTree>
    <p:extLst>
      <p:ext uri="{BB962C8B-B14F-4D97-AF65-F5344CB8AC3E}">
        <p14:creationId xmlns:p14="http://schemas.microsoft.com/office/powerpoint/2010/main" val="43557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Got Some Roots?</a:t>
            </a:r>
            <a:endParaRPr lang="en-US" b="1" dirty="0"/>
          </a:p>
        </p:txBody>
      </p:sp>
      <p:sp>
        <p:nvSpPr>
          <p:cNvPr id="3" name="Content Placeholder 2"/>
          <p:cNvSpPr>
            <a:spLocks noGrp="1"/>
          </p:cNvSpPr>
          <p:nvPr>
            <p:ph sz="half" idx="1"/>
          </p:nvPr>
        </p:nvSpPr>
        <p:spPr>
          <a:xfrm>
            <a:off x="1293813" y="1676400"/>
            <a:ext cx="5105400" cy="4495800"/>
          </a:xfrm>
        </p:spPr>
        <p:txBody>
          <a:bodyPr>
            <a:normAutofit fontScale="92500" lnSpcReduction="20000"/>
          </a:bodyPr>
          <a:lstStyle/>
          <a:p>
            <a:pPr marL="0" indent="0" algn="ctr">
              <a:buNone/>
            </a:pPr>
            <a:r>
              <a:rPr lang="en-US" b="1" dirty="0" smtClean="0">
                <a:solidFill>
                  <a:srgbClr val="00B0F0"/>
                </a:solidFill>
              </a:rPr>
              <a:t>SORTS &amp; GRAPHIC ORGANIZER</a:t>
            </a:r>
          </a:p>
          <a:p>
            <a:r>
              <a:rPr lang="en-US" dirty="0" smtClean="0"/>
              <a:t>When we want students to </a:t>
            </a:r>
            <a:r>
              <a:rPr lang="en-US" u="sng" dirty="0" smtClean="0"/>
              <a:t>really</a:t>
            </a:r>
            <a:r>
              <a:rPr lang="en-US" dirty="0" smtClean="0"/>
              <a:t> KNOW something and commit it to long-term memory, we have to get creative.</a:t>
            </a:r>
          </a:p>
          <a:p>
            <a:r>
              <a:rPr lang="en-US" dirty="0" smtClean="0"/>
              <a:t>We are competing with video games and social networking.  Students need visual and tactile activities to make it stick.</a:t>
            </a:r>
          </a:p>
          <a:p>
            <a:r>
              <a:rPr lang="en-US" dirty="0" smtClean="0"/>
              <a:t>Manipulatives are hard to come by in middle level language arts! </a:t>
            </a:r>
          </a:p>
          <a:p>
            <a:r>
              <a:rPr lang="en-US" dirty="0" smtClean="0"/>
              <a:t>A graphic organizer for practice is a good idea as well. </a:t>
            </a:r>
          </a:p>
          <a:p>
            <a:r>
              <a:rPr lang="en-US" dirty="0" smtClean="0"/>
              <a:t>“I Have Who Has” games are always fun!</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08812" y="2209800"/>
            <a:ext cx="4140200" cy="3105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9447212" y="5562600"/>
            <a:ext cx="1828800" cy="203133"/>
          </a:xfrm>
          <a:prstGeom prst="rect">
            <a:avLst/>
          </a:prstGeom>
          <a:noFill/>
        </p:spPr>
        <p:txBody>
          <a:bodyPr wrap="square" rtlCol="0">
            <a:spAutoFit/>
          </a:bodyPr>
          <a:lstStyle/>
          <a:p>
            <a:pPr>
              <a:lnSpc>
                <a:spcPct val="90000"/>
              </a:lnSpc>
            </a:pPr>
            <a:r>
              <a:rPr lang="en-US" sz="800" dirty="0" smtClean="0"/>
              <a:t>© Lizbeth J. Phillips, all rights reserved</a:t>
            </a:r>
            <a:endParaRPr lang="en-US" sz="800" dirty="0"/>
          </a:p>
        </p:txBody>
      </p:sp>
    </p:spTree>
    <p:extLst>
      <p:ext uri="{BB962C8B-B14F-4D97-AF65-F5344CB8AC3E}">
        <p14:creationId xmlns:p14="http://schemas.microsoft.com/office/powerpoint/2010/main" val="394509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782</TotalTime>
  <Words>1317</Words>
  <Application>Microsoft Office PowerPoint</Application>
  <PresentationFormat>Custom</PresentationFormat>
  <Paragraphs>131</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Consolas</vt:lpstr>
      <vt:lpstr>Corbel</vt:lpstr>
      <vt:lpstr>Chalkboard 16x9</vt:lpstr>
      <vt:lpstr>PowerPoint Presentation</vt:lpstr>
      <vt:lpstr>Objectives for This Session</vt:lpstr>
      <vt:lpstr>New Students and Breaking Some Ice</vt:lpstr>
      <vt:lpstr>New Students and Breaking Some Ice</vt:lpstr>
      <vt:lpstr>Complete a Multiple Intelligences Survey</vt:lpstr>
      <vt:lpstr>New Students and Breaking Some Ice</vt:lpstr>
      <vt:lpstr>Create Your Own Hand!</vt:lpstr>
      <vt:lpstr>Get a Life!</vt:lpstr>
      <vt:lpstr>Got Some Roots?</vt:lpstr>
      <vt:lpstr>Got Some Roots?</vt:lpstr>
      <vt:lpstr>Fading Fiction?</vt:lpstr>
      <vt:lpstr>Fading Fiction?</vt:lpstr>
      <vt:lpstr>Stranger Than Fiction!</vt:lpstr>
      <vt:lpstr>Stranger Than Fiction!</vt:lpstr>
      <vt:lpstr>Forming Ideas from Observation…</vt:lpstr>
      <vt:lpstr>Forming Ideas from Observations</vt:lpstr>
      <vt:lpstr>Writing Your Own Beeswax!</vt:lpstr>
      <vt:lpstr>Does Grading Overwhelm You?</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wcs</dc:creator>
  <cp:lastModifiedBy>Liz Phillips</cp:lastModifiedBy>
  <cp:revision>70</cp:revision>
  <dcterms:created xsi:type="dcterms:W3CDTF">2014-04-17T22:18:44Z</dcterms:created>
  <dcterms:modified xsi:type="dcterms:W3CDTF">2014-06-28T03:09:29Z</dcterms:modified>
</cp:coreProperties>
</file>